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442" r:id="rId3"/>
    <p:sldId id="453" r:id="rId4"/>
    <p:sldId id="452" r:id="rId5"/>
    <p:sldId id="448" r:id="rId6"/>
    <p:sldId id="425" r:id="rId7"/>
    <p:sldId id="264" r:id="rId8"/>
    <p:sldId id="270" r:id="rId9"/>
    <p:sldId id="310" r:id="rId10"/>
    <p:sldId id="334" r:id="rId11"/>
    <p:sldId id="263" r:id="rId12"/>
    <p:sldId id="367" r:id="rId13"/>
    <p:sldId id="461" r:id="rId14"/>
    <p:sldId id="369" r:id="rId15"/>
    <p:sldId id="371" r:id="rId16"/>
    <p:sldId id="373" r:id="rId17"/>
    <p:sldId id="375" r:id="rId18"/>
    <p:sldId id="377" r:id="rId19"/>
    <p:sldId id="403" r:id="rId20"/>
    <p:sldId id="315" r:id="rId21"/>
    <p:sldId id="385" r:id="rId22"/>
    <p:sldId id="455" r:id="rId23"/>
    <p:sldId id="386" r:id="rId24"/>
    <p:sldId id="391" r:id="rId25"/>
    <p:sldId id="393" r:id="rId26"/>
    <p:sldId id="395" r:id="rId27"/>
    <p:sldId id="457" r:id="rId28"/>
    <p:sldId id="314" r:id="rId29"/>
    <p:sldId id="407" r:id="rId30"/>
    <p:sldId id="397" r:id="rId31"/>
    <p:sldId id="313" r:id="rId32"/>
    <p:sldId id="312" r:id="rId33"/>
    <p:sldId id="331" r:id="rId34"/>
    <p:sldId id="379" r:id="rId35"/>
    <p:sldId id="411" r:id="rId36"/>
    <p:sldId id="401" r:id="rId37"/>
    <p:sldId id="445" r:id="rId38"/>
    <p:sldId id="274" r:id="rId39"/>
    <p:sldId id="431" r:id="rId40"/>
    <p:sldId id="432" r:id="rId41"/>
    <p:sldId id="272" r:id="rId42"/>
    <p:sldId id="447" r:id="rId43"/>
    <p:sldId id="459" r:id="rId44"/>
    <p:sldId id="400" r:id="rId45"/>
    <p:sldId id="435" r:id="rId46"/>
    <p:sldId id="429" r:id="rId47"/>
    <p:sldId id="348" r:id="rId48"/>
    <p:sldId id="408" r:id="rId49"/>
    <p:sldId id="412" r:id="rId50"/>
    <p:sldId id="413" r:id="rId51"/>
    <p:sldId id="409" r:id="rId52"/>
    <p:sldId id="418" r:id="rId53"/>
    <p:sldId id="443" r:id="rId54"/>
    <p:sldId id="357" r:id="rId55"/>
    <p:sldId id="437" r:id="rId56"/>
    <p:sldId id="438" r:id="rId57"/>
    <p:sldId id="449" r:id="rId58"/>
    <p:sldId id="450" r:id="rId59"/>
    <p:sldId id="451" r:id="rId60"/>
    <p:sldId id="415" r:id="rId61"/>
    <p:sldId id="356" r:id="rId62"/>
    <p:sldId id="355" r:id="rId63"/>
    <p:sldId id="354" r:id="rId64"/>
    <p:sldId id="353" r:id="rId65"/>
    <p:sldId id="347" r:id="rId66"/>
    <p:sldId id="346" r:id="rId67"/>
    <p:sldId id="338" r:id="rId68"/>
    <p:sldId id="340" r:id="rId69"/>
    <p:sldId id="339" r:id="rId70"/>
    <p:sldId id="341" r:id="rId71"/>
    <p:sldId id="352" r:id="rId72"/>
    <p:sldId id="342" r:id="rId73"/>
    <p:sldId id="427" r:id="rId74"/>
    <p:sldId id="439" r:id="rId75"/>
    <p:sldId id="308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4112" autoAdjust="0"/>
  </p:normalViewPr>
  <p:slideViewPr>
    <p:cSldViewPr>
      <p:cViewPr varScale="1">
        <p:scale>
          <a:sx n="61" d="100"/>
          <a:sy n="61" d="100"/>
        </p:scale>
        <p:origin x="-162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6A782-14E7-46F4-9C86-70F27E9D5658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E53A0-AF1C-447B-A2D9-ED897EE520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E53A0-AF1C-447B-A2D9-ED897EE5203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E53A0-AF1C-447B-A2D9-ED897EE5203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E53A0-AF1C-447B-A2D9-ED897EE52033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E53A0-AF1C-447B-A2D9-ED897EE52033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BD9836-4ABC-41F4-B0A8-94AA452D73B1}" type="slidenum">
              <a:rPr lang="en-US"/>
              <a:pPr/>
              <a:t>67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693738"/>
            <a:ext cx="4597400" cy="34480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9275"/>
            <a:ext cx="5021263" cy="4095750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2F8A56-BFEE-438C-BDF3-FCE4F287F71A}" type="slidenum">
              <a:rPr lang="en-US"/>
              <a:pPr/>
              <a:t>68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693738"/>
            <a:ext cx="4597400" cy="34480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9275"/>
            <a:ext cx="5021263" cy="4095750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8B1134-A340-49C9-B99F-82216D491689}" type="slidenum">
              <a:rPr lang="en-US"/>
              <a:pPr/>
              <a:t>69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693738"/>
            <a:ext cx="4597400" cy="344805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9275"/>
            <a:ext cx="5021263" cy="4095750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CF4D36-98CD-4E4D-8975-652CB17ABD6B}" type="slidenum">
              <a:rPr lang="en-US"/>
              <a:pPr/>
              <a:t>72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693738"/>
            <a:ext cx="4597400" cy="34480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9275"/>
            <a:ext cx="5021263" cy="4095750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85020-5EB2-4ED1-9EEB-F88B2D5E3D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8F211-311B-4CEB-A3A0-D3A9B3D46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5C431-115F-4FAD-8618-999D079546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14B8F-1916-436B-AABD-2CC0B45520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ideos\IMRTSET%20UP%20VIDEO.AVI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ideos\IMRT%20TX%20VIdeo.AVI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ideos\BLUE%20PHANTOM.AV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ideos\PDD%20VIDEO.AVI" TargetMode="Externa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6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685800"/>
            <a:ext cx="8534400" cy="1470025"/>
          </a:xfrm>
        </p:spPr>
        <p:txBody>
          <a:bodyPr/>
          <a:lstStyle/>
          <a:p>
            <a:r>
              <a:rPr lang="en-US" dirty="0" smtClean="0"/>
              <a:t>Status of Medical Physics Service and Education in Nepal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Matrika Prasad Adhikari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M.Sc.(TU), </a:t>
            </a:r>
            <a:r>
              <a:rPr lang="en-US" dirty="0" err="1" smtClean="0">
                <a:solidFill>
                  <a:srgbClr val="002060"/>
                </a:solidFill>
              </a:rPr>
              <a:t>Dip.R.P</a:t>
            </a:r>
            <a:r>
              <a:rPr lang="en-US" dirty="0" smtClean="0">
                <a:solidFill>
                  <a:srgbClr val="002060"/>
                </a:solidFill>
              </a:rPr>
              <a:t>.(BARC, India)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Medical Physicist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RADIOTHERAPY_TIMELIN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533400"/>
            <a:ext cx="8686800" cy="6248400"/>
          </a:xfrm>
          <a:noFill/>
        </p:spPr>
      </p:pic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096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it-IT" sz="3100" b="1" dirty="0" smtClean="0">
                <a:latin typeface="Verdana" pitchFamily="34" charset="0"/>
              </a:rPr>
              <a:t>Radiation in medicine, timeline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051050" y="5516563"/>
            <a:ext cx="2520950" cy="936625"/>
          </a:xfrm>
          <a:prstGeom prst="ellipse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5219700" y="5300663"/>
            <a:ext cx="3240088" cy="1412875"/>
          </a:xfrm>
          <a:prstGeom prst="ellipse">
            <a:avLst/>
          </a:prstGeom>
          <a:solidFill>
            <a:srgbClr val="FFFF99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534400" cy="6172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600" dirty="0" smtClean="0">
                <a:solidFill>
                  <a:srgbClr val="C00000"/>
                </a:solidFill>
              </a:rPr>
              <a:t>	</a:t>
            </a:r>
            <a:r>
              <a:rPr lang="en-US" dirty="0" smtClean="0">
                <a:solidFill>
                  <a:srgbClr val="C00000"/>
                </a:solidFill>
              </a:rPr>
              <a:t>Radiotherapy is a field where Physicist has a leading and  important role</a:t>
            </a:r>
          </a:p>
          <a:p>
            <a:pPr algn="just"/>
            <a:r>
              <a:rPr lang="en-US" sz="2800" dirty="0" smtClean="0"/>
              <a:t>Planning of 3D Conformal Radiotherapy, Intensity Modulated Radiotherapy (IMRT).</a:t>
            </a:r>
          </a:p>
          <a:p>
            <a:pPr algn="just"/>
            <a:r>
              <a:rPr lang="en-US" sz="2800" dirty="0" smtClean="0"/>
              <a:t>Calculation of  treatment time and  patient dose.</a:t>
            </a:r>
          </a:p>
          <a:p>
            <a:pPr algn="just"/>
            <a:r>
              <a:rPr lang="en-US" sz="2800" dirty="0" smtClean="0"/>
              <a:t>Quality assurance of Linear accelerator,Co-60, </a:t>
            </a:r>
            <a:r>
              <a:rPr lang="en-US" sz="2800" dirty="0" err="1" smtClean="0"/>
              <a:t>Brachy</a:t>
            </a:r>
            <a:r>
              <a:rPr lang="en-US" sz="2800" dirty="0" smtClean="0"/>
              <a:t> </a:t>
            </a:r>
            <a:r>
              <a:rPr lang="en-US" sz="2800" dirty="0" err="1" smtClean="0"/>
              <a:t>therapy,Simulator,CT</a:t>
            </a:r>
            <a:r>
              <a:rPr lang="en-US" sz="2800" dirty="0" smtClean="0"/>
              <a:t> and X-ray machine.</a:t>
            </a:r>
          </a:p>
          <a:p>
            <a:pPr algn="just"/>
            <a:r>
              <a:rPr lang="en-US" sz="2800" dirty="0" err="1" smtClean="0"/>
              <a:t>Brachy</a:t>
            </a:r>
            <a:r>
              <a:rPr lang="en-US" sz="2800" dirty="0" smtClean="0"/>
              <a:t> therapy treatment planning and treatment execution.</a:t>
            </a:r>
          </a:p>
          <a:p>
            <a:pPr algn="just"/>
            <a:r>
              <a:rPr lang="en-US" sz="2800" dirty="0" smtClean="0"/>
              <a:t>Dosimetry of photon, electron and beam data generation.</a:t>
            </a:r>
          </a:p>
          <a:p>
            <a:pPr algn="just"/>
            <a:r>
              <a:rPr lang="en-US" sz="2800" dirty="0" smtClean="0"/>
              <a:t>Room Design of Radiotherapy  Radio-diagnosis and Nuclear medicine.</a:t>
            </a:r>
          </a:p>
          <a:p>
            <a:pPr algn="just"/>
            <a:r>
              <a:rPr lang="en-US" sz="2800" dirty="0" smtClean="0"/>
              <a:t>Commissioning of Equipments that involve  ionizing radiation.</a:t>
            </a:r>
          </a:p>
          <a:p>
            <a:pPr algn="just"/>
            <a:r>
              <a:rPr lang="en-US" sz="2800" dirty="0" smtClean="0"/>
              <a:t>Implementation of radiation Protection guidelines accepted by competent authority</a:t>
            </a:r>
          </a:p>
          <a:p>
            <a:pPr algn="just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b="1" i="1" u="sng" smtClean="0"/>
              <a:t>B.P. Koirala memorial Cancer Hospital, Bharatpur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sz="4000" dirty="0" smtClean="0"/>
              <a:t>Cobalt-60 (1)</a:t>
            </a:r>
          </a:p>
          <a:p>
            <a:pPr algn="just" eaLnBrk="1" hangingPunct="1"/>
            <a:r>
              <a:rPr lang="en-US" sz="4000" dirty="0" err="1" smtClean="0"/>
              <a:t>Linac</a:t>
            </a:r>
            <a:r>
              <a:rPr lang="en-US" sz="4000" dirty="0" smtClean="0"/>
              <a:t> 600C/D (1)</a:t>
            </a:r>
          </a:p>
          <a:p>
            <a:pPr algn="just" eaLnBrk="1" hangingPunct="1"/>
            <a:r>
              <a:rPr lang="en-US" sz="4000" dirty="0" smtClean="0"/>
              <a:t>Linac2300C/D (1)</a:t>
            </a:r>
          </a:p>
          <a:p>
            <a:pPr algn="just" eaLnBrk="1" hangingPunct="1"/>
            <a:r>
              <a:rPr lang="en-US" sz="4000" dirty="0" smtClean="0"/>
              <a:t>Simulator (2)</a:t>
            </a:r>
          </a:p>
          <a:p>
            <a:pPr algn="just" eaLnBrk="1" hangingPunct="1"/>
            <a:r>
              <a:rPr lang="en-US" sz="4000" dirty="0" smtClean="0"/>
              <a:t>HDR- </a:t>
            </a:r>
            <a:r>
              <a:rPr lang="en-US" sz="4000" dirty="0" err="1" smtClean="0"/>
              <a:t>Brachytherapy</a:t>
            </a:r>
            <a:r>
              <a:rPr lang="en-US" sz="4000" dirty="0" smtClean="0"/>
              <a:t> (1)</a:t>
            </a:r>
          </a:p>
          <a:p>
            <a:pPr algn="just" eaLnBrk="1" hangingPunct="1"/>
            <a:r>
              <a:rPr lang="en-US" sz="4000" dirty="0" smtClean="0"/>
              <a:t>Eclipse treatment planning system with ARIA 10 networking</a:t>
            </a:r>
          </a:p>
          <a:p>
            <a:pPr algn="just" eaLnBrk="1" hangingPunct="1"/>
            <a:r>
              <a:rPr lang="en-US" sz="4000" dirty="0" smtClean="0"/>
              <a:t>Deep Therapy (not functioning)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b="1" smtClean="0"/>
              <a:t>Human Resources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763000" cy="4876800"/>
          </a:xfrm>
        </p:spPr>
        <p:txBody>
          <a:bodyPr>
            <a:normAutofit/>
          </a:bodyPr>
          <a:lstStyle/>
          <a:p>
            <a:pPr marL="342900" indent="-342900" eaLnBrk="1" hangingPunct="1">
              <a:spcBef>
                <a:spcPct val="50000"/>
              </a:spcBef>
            </a:pPr>
            <a:r>
              <a:rPr lang="en-US" sz="3600" dirty="0" smtClean="0"/>
              <a:t>Radiation Oncologists – 8</a:t>
            </a:r>
          </a:p>
          <a:p>
            <a:pPr marL="342900" indent="-342900" eaLnBrk="1" hangingPunct="1">
              <a:spcBef>
                <a:spcPct val="50000"/>
              </a:spcBef>
            </a:pPr>
            <a:r>
              <a:rPr lang="en-US" sz="3600" dirty="0" smtClean="0"/>
              <a:t>Medical Physicists – 4</a:t>
            </a:r>
          </a:p>
          <a:p>
            <a:pPr marL="342900" indent="-342900" eaLnBrk="1" hangingPunct="1">
              <a:spcBef>
                <a:spcPct val="50000"/>
              </a:spcBef>
            </a:pPr>
            <a:r>
              <a:rPr lang="en-US" dirty="0" smtClean="0"/>
              <a:t>Radiotherapy Technologist / Technician – 4+ 8</a:t>
            </a:r>
          </a:p>
          <a:p>
            <a:pPr marL="342900" indent="-342900" eaLnBrk="1" hangingPunct="1">
              <a:spcBef>
                <a:spcPct val="50000"/>
              </a:spcBef>
            </a:pPr>
            <a:r>
              <a:rPr lang="en-US" sz="3600" dirty="0" smtClean="0"/>
              <a:t>Nursing Staff – 2  </a:t>
            </a:r>
          </a:p>
          <a:p>
            <a:pPr marL="342900" indent="-342900" eaLnBrk="1" hangingPunct="1">
              <a:spcBef>
                <a:spcPct val="50000"/>
              </a:spcBef>
            </a:pPr>
            <a:r>
              <a:rPr lang="en-US" sz="3600" dirty="0" smtClean="0"/>
              <a:t>Other Supporting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b="1" i="1" u="sng" smtClean="0"/>
              <a:t>Bhakatpur Cancer Care Center</a:t>
            </a:r>
            <a:endParaRPr lang="en-US" b="1" i="1" u="sng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4000" smtClean="0"/>
              <a:t>Cobalt-60 (1)</a:t>
            </a:r>
            <a:endParaRPr lang="en-US" sz="4000" smtClean="0"/>
          </a:p>
          <a:p>
            <a:pPr eaLnBrk="1" hangingPunct="1">
              <a:buFontTx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b="1" i="1" u="sng" smtClean="0"/>
              <a:t>National Academy of Medical Sciences, Bir Hospital, Kathmandu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4400" smtClean="0"/>
              <a:t>Cobalt-60 (1)</a:t>
            </a:r>
          </a:p>
          <a:p>
            <a:pPr eaLnBrk="1" hangingPunct="1">
              <a:buFontTx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4000" b="1" i="1" u="sng" smtClean="0"/>
              <a:t>Manipal Medical College, Pokhara</a:t>
            </a:r>
            <a:endParaRPr lang="en-US" sz="4000" b="1" i="1" u="sng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n-GB" sz="4400" dirty="0" smtClean="0"/>
              <a:t>Cobalt-60 (1) not functioning</a:t>
            </a:r>
          </a:p>
          <a:p>
            <a:pPr algn="just" eaLnBrk="1" hangingPunct="1"/>
            <a:r>
              <a:rPr lang="en-GB" sz="4400" dirty="0" err="1" smtClean="0"/>
              <a:t>Linac</a:t>
            </a:r>
            <a:r>
              <a:rPr lang="en-GB" sz="4400" dirty="0" smtClean="0"/>
              <a:t> (1)</a:t>
            </a:r>
          </a:p>
          <a:p>
            <a:pPr algn="just" eaLnBrk="1" hangingPunct="1"/>
            <a:r>
              <a:rPr lang="en-GB" sz="4400" dirty="0" smtClean="0"/>
              <a:t>Simulator (1)</a:t>
            </a:r>
            <a:endParaRPr lang="en-US" sz="4400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799" y="0"/>
            <a:ext cx="83820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RADIATION SOURCES IN 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BPKMCH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533400"/>
            <a:ext cx="8382000" cy="4648200"/>
            <a:chOff x="-3" y="592"/>
            <a:chExt cx="5776" cy="296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595"/>
              <a:ext cx="5770" cy="2954"/>
              <a:chOff x="0" y="595"/>
              <a:chExt cx="5770" cy="2954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0" y="595"/>
                <a:ext cx="2365" cy="422"/>
                <a:chOff x="0" y="595"/>
                <a:chExt cx="2365" cy="422"/>
              </a:xfrm>
            </p:grpSpPr>
            <p:sp>
              <p:nvSpPr>
                <p:cNvPr id="14425" name="Rectangle 6"/>
                <p:cNvSpPr>
                  <a:spLocks noChangeArrowheads="1"/>
                </p:cNvSpPr>
                <p:nvPr/>
              </p:nvSpPr>
              <p:spPr bwMode="auto">
                <a:xfrm>
                  <a:off x="43" y="595"/>
                  <a:ext cx="2279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SEALED CHECK SOURCE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426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595"/>
                  <a:ext cx="236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8"/>
              <p:cNvGrpSpPr>
                <a:grpSpLocks/>
              </p:cNvGrpSpPr>
              <p:nvPr/>
            </p:nvGrpSpPr>
            <p:grpSpPr bwMode="auto">
              <a:xfrm>
                <a:off x="2365" y="595"/>
                <a:ext cx="1187" cy="422"/>
                <a:chOff x="2365" y="595"/>
                <a:chExt cx="1187" cy="422"/>
              </a:xfrm>
            </p:grpSpPr>
            <p:sp>
              <p:nvSpPr>
                <p:cNvPr id="14423" name="Rectangle 9"/>
                <p:cNvSpPr>
                  <a:spLocks noChangeArrowheads="1"/>
                </p:cNvSpPr>
                <p:nvPr/>
              </p:nvSpPr>
              <p:spPr bwMode="auto">
                <a:xfrm>
                  <a:off x="2408" y="595"/>
                  <a:ext cx="1101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ACTIVITY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424" name="Rectangle 10"/>
                <p:cNvSpPr>
                  <a:spLocks noChangeArrowheads="1"/>
                </p:cNvSpPr>
                <p:nvPr/>
              </p:nvSpPr>
              <p:spPr bwMode="auto">
                <a:xfrm>
                  <a:off x="2365" y="595"/>
                  <a:ext cx="118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1"/>
              <p:cNvGrpSpPr>
                <a:grpSpLocks/>
              </p:cNvGrpSpPr>
              <p:nvPr/>
            </p:nvGrpSpPr>
            <p:grpSpPr bwMode="auto">
              <a:xfrm>
                <a:off x="3552" y="595"/>
                <a:ext cx="776" cy="422"/>
                <a:chOff x="3552" y="595"/>
                <a:chExt cx="776" cy="422"/>
              </a:xfrm>
            </p:grpSpPr>
            <p:sp>
              <p:nvSpPr>
                <p:cNvPr id="14421" name="Rectangle 12"/>
                <p:cNvSpPr>
                  <a:spLocks noChangeArrowheads="1"/>
                </p:cNvSpPr>
                <p:nvPr/>
              </p:nvSpPr>
              <p:spPr bwMode="auto">
                <a:xfrm>
                  <a:off x="3595" y="595"/>
                  <a:ext cx="690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Piece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422" name="Rectangle 13"/>
                <p:cNvSpPr>
                  <a:spLocks noChangeArrowheads="1"/>
                </p:cNvSpPr>
                <p:nvPr/>
              </p:nvSpPr>
              <p:spPr bwMode="auto">
                <a:xfrm>
                  <a:off x="3552" y="595"/>
                  <a:ext cx="77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4"/>
              <p:cNvGrpSpPr>
                <a:grpSpLocks/>
              </p:cNvGrpSpPr>
              <p:nvPr/>
            </p:nvGrpSpPr>
            <p:grpSpPr bwMode="auto">
              <a:xfrm>
                <a:off x="4328" y="595"/>
                <a:ext cx="1442" cy="422"/>
                <a:chOff x="4328" y="595"/>
                <a:chExt cx="1442" cy="422"/>
              </a:xfrm>
            </p:grpSpPr>
            <p:sp>
              <p:nvSpPr>
                <p:cNvPr id="14419" name="Rectangle 15"/>
                <p:cNvSpPr>
                  <a:spLocks noChangeArrowheads="1"/>
                </p:cNvSpPr>
                <p:nvPr/>
              </p:nvSpPr>
              <p:spPr bwMode="auto">
                <a:xfrm>
                  <a:off x="4371" y="595"/>
                  <a:ext cx="1356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T1/2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420" name="Rectangle 16"/>
                <p:cNvSpPr>
                  <a:spLocks noChangeArrowheads="1"/>
                </p:cNvSpPr>
                <p:nvPr/>
              </p:nvSpPr>
              <p:spPr bwMode="auto">
                <a:xfrm>
                  <a:off x="4328" y="595"/>
                  <a:ext cx="1442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17"/>
              <p:cNvGrpSpPr>
                <a:grpSpLocks/>
              </p:cNvGrpSpPr>
              <p:nvPr/>
            </p:nvGrpSpPr>
            <p:grpSpPr bwMode="auto">
              <a:xfrm>
                <a:off x="0" y="1017"/>
                <a:ext cx="2365" cy="422"/>
                <a:chOff x="0" y="1017"/>
                <a:chExt cx="2365" cy="422"/>
              </a:xfrm>
            </p:grpSpPr>
            <p:sp>
              <p:nvSpPr>
                <p:cNvPr id="14417" name="Rectangle 18"/>
                <p:cNvSpPr>
                  <a:spLocks noChangeArrowheads="1"/>
                </p:cNvSpPr>
                <p:nvPr/>
              </p:nvSpPr>
              <p:spPr bwMode="auto">
                <a:xfrm>
                  <a:off x="43" y="1017"/>
                  <a:ext cx="2279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Strontium-90 beta 540 </a:t>
                  </a:r>
                  <a:r>
                    <a:rPr lang="en-US" sz="2000" dirty="0" err="1">
                      <a:latin typeface="Times New Roman" pitchFamily="18" charset="0"/>
                      <a:cs typeface="Times New Roman" pitchFamily="18" charset="0"/>
                    </a:rPr>
                    <a:t>Kev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418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1017"/>
                  <a:ext cx="236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20"/>
              <p:cNvGrpSpPr>
                <a:grpSpLocks/>
              </p:cNvGrpSpPr>
              <p:nvPr/>
            </p:nvGrpSpPr>
            <p:grpSpPr bwMode="auto">
              <a:xfrm>
                <a:off x="2365" y="1017"/>
                <a:ext cx="1187" cy="422"/>
                <a:chOff x="2365" y="1017"/>
                <a:chExt cx="1187" cy="422"/>
              </a:xfrm>
            </p:grpSpPr>
            <p:sp>
              <p:nvSpPr>
                <p:cNvPr id="14415" name="Rectangle 21"/>
                <p:cNvSpPr>
                  <a:spLocks noChangeArrowheads="1"/>
                </p:cNvSpPr>
                <p:nvPr/>
              </p:nvSpPr>
              <p:spPr bwMode="auto">
                <a:xfrm>
                  <a:off x="2408" y="1017"/>
                  <a:ext cx="1101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33.3MBq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416" name="Rectangle 22"/>
                <p:cNvSpPr>
                  <a:spLocks noChangeArrowheads="1"/>
                </p:cNvSpPr>
                <p:nvPr/>
              </p:nvSpPr>
              <p:spPr bwMode="auto">
                <a:xfrm>
                  <a:off x="2365" y="1017"/>
                  <a:ext cx="118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23"/>
              <p:cNvGrpSpPr>
                <a:grpSpLocks/>
              </p:cNvGrpSpPr>
              <p:nvPr/>
            </p:nvGrpSpPr>
            <p:grpSpPr bwMode="auto">
              <a:xfrm>
                <a:off x="3552" y="1017"/>
                <a:ext cx="776" cy="422"/>
                <a:chOff x="3552" y="1017"/>
                <a:chExt cx="776" cy="422"/>
              </a:xfrm>
            </p:grpSpPr>
            <p:sp>
              <p:nvSpPr>
                <p:cNvPr id="14413" name="Rectangle 24"/>
                <p:cNvSpPr>
                  <a:spLocks noChangeArrowheads="1"/>
                </p:cNvSpPr>
                <p:nvPr/>
              </p:nvSpPr>
              <p:spPr bwMode="auto">
                <a:xfrm>
                  <a:off x="3595" y="1017"/>
                  <a:ext cx="690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414" name="Rectangle 25"/>
                <p:cNvSpPr>
                  <a:spLocks noChangeArrowheads="1"/>
                </p:cNvSpPr>
                <p:nvPr/>
              </p:nvSpPr>
              <p:spPr bwMode="auto">
                <a:xfrm>
                  <a:off x="3552" y="1017"/>
                  <a:ext cx="77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6"/>
              <p:cNvGrpSpPr>
                <a:grpSpLocks/>
              </p:cNvGrpSpPr>
              <p:nvPr/>
            </p:nvGrpSpPr>
            <p:grpSpPr bwMode="auto">
              <a:xfrm>
                <a:off x="4328" y="1017"/>
                <a:ext cx="1442" cy="422"/>
                <a:chOff x="4328" y="1017"/>
                <a:chExt cx="1442" cy="422"/>
              </a:xfrm>
            </p:grpSpPr>
            <p:sp>
              <p:nvSpPr>
                <p:cNvPr id="14411" name="Rectangle 27"/>
                <p:cNvSpPr>
                  <a:spLocks noChangeArrowheads="1"/>
                </p:cNvSpPr>
                <p:nvPr/>
              </p:nvSpPr>
              <p:spPr bwMode="auto">
                <a:xfrm>
                  <a:off x="4371" y="1017"/>
                  <a:ext cx="1356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28.7Year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412" name="Rectangle 28"/>
                <p:cNvSpPr>
                  <a:spLocks noChangeArrowheads="1"/>
                </p:cNvSpPr>
                <p:nvPr/>
              </p:nvSpPr>
              <p:spPr bwMode="auto">
                <a:xfrm>
                  <a:off x="4328" y="1017"/>
                  <a:ext cx="1442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29"/>
              <p:cNvGrpSpPr>
                <a:grpSpLocks/>
              </p:cNvGrpSpPr>
              <p:nvPr/>
            </p:nvGrpSpPr>
            <p:grpSpPr bwMode="auto">
              <a:xfrm>
                <a:off x="0" y="1439"/>
                <a:ext cx="2365" cy="422"/>
                <a:chOff x="0" y="1439"/>
                <a:chExt cx="2365" cy="422"/>
              </a:xfrm>
            </p:grpSpPr>
            <p:sp>
              <p:nvSpPr>
                <p:cNvPr id="14409" name="Rectangle 30"/>
                <p:cNvSpPr>
                  <a:spLocks noChangeArrowheads="1"/>
                </p:cNvSpPr>
                <p:nvPr/>
              </p:nvSpPr>
              <p:spPr bwMode="auto">
                <a:xfrm>
                  <a:off x="43" y="1439"/>
                  <a:ext cx="2279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400" dirty="0">
                      <a:latin typeface="Times New Roman" pitchFamily="18" charset="0"/>
                      <a:cs typeface="Times New Roman" pitchFamily="18" charset="0"/>
                    </a:rPr>
                    <a:t>Strontium-90 cylindrical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8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410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1439"/>
                  <a:ext cx="236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2"/>
              <p:cNvGrpSpPr>
                <a:grpSpLocks/>
              </p:cNvGrpSpPr>
              <p:nvPr/>
            </p:nvGrpSpPr>
            <p:grpSpPr bwMode="auto">
              <a:xfrm>
                <a:off x="2365" y="1439"/>
                <a:ext cx="1187" cy="422"/>
                <a:chOff x="2365" y="1439"/>
                <a:chExt cx="1187" cy="422"/>
              </a:xfrm>
            </p:grpSpPr>
            <p:sp>
              <p:nvSpPr>
                <p:cNvPr id="14407" name="Rectangle 33"/>
                <p:cNvSpPr>
                  <a:spLocks noChangeArrowheads="1"/>
                </p:cNvSpPr>
                <p:nvPr/>
              </p:nvSpPr>
              <p:spPr bwMode="auto">
                <a:xfrm>
                  <a:off x="2408" y="1439"/>
                  <a:ext cx="1101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33.3MBq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408" name="Rectangle 34"/>
                <p:cNvSpPr>
                  <a:spLocks noChangeArrowheads="1"/>
                </p:cNvSpPr>
                <p:nvPr/>
              </p:nvSpPr>
              <p:spPr bwMode="auto">
                <a:xfrm>
                  <a:off x="2365" y="1439"/>
                  <a:ext cx="118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35"/>
              <p:cNvGrpSpPr>
                <a:grpSpLocks/>
              </p:cNvGrpSpPr>
              <p:nvPr/>
            </p:nvGrpSpPr>
            <p:grpSpPr bwMode="auto">
              <a:xfrm>
                <a:off x="3552" y="1439"/>
                <a:ext cx="776" cy="422"/>
                <a:chOff x="3552" y="1439"/>
                <a:chExt cx="776" cy="422"/>
              </a:xfrm>
            </p:grpSpPr>
            <p:sp>
              <p:nvSpPr>
                <p:cNvPr id="14405" name="Rectangle 36"/>
                <p:cNvSpPr>
                  <a:spLocks noChangeArrowheads="1"/>
                </p:cNvSpPr>
                <p:nvPr/>
              </p:nvSpPr>
              <p:spPr bwMode="auto">
                <a:xfrm>
                  <a:off x="3595" y="1439"/>
                  <a:ext cx="690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406" name="Rectangle 37"/>
                <p:cNvSpPr>
                  <a:spLocks noChangeArrowheads="1"/>
                </p:cNvSpPr>
                <p:nvPr/>
              </p:nvSpPr>
              <p:spPr bwMode="auto">
                <a:xfrm>
                  <a:off x="3552" y="1439"/>
                  <a:ext cx="77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38"/>
              <p:cNvGrpSpPr>
                <a:grpSpLocks/>
              </p:cNvGrpSpPr>
              <p:nvPr/>
            </p:nvGrpSpPr>
            <p:grpSpPr bwMode="auto">
              <a:xfrm>
                <a:off x="4328" y="1439"/>
                <a:ext cx="1442" cy="422"/>
                <a:chOff x="4328" y="1439"/>
                <a:chExt cx="1442" cy="422"/>
              </a:xfrm>
            </p:grpSpPr>
            <p:sp>
              <p:nvSpPr>
                <p:cNvPr id="14403" name="Rectangle 39"/>
                <p:cNvSpPr>
                  <a:spLocks noChangeArrowheads="1"/>
                </p:cNvSpPr>
                <p:nvPr/>
              </p:nvSpPr>
              <p:spPr bwMode="auto">
                <a:xfrm>
                  <a:off x="4371" y="1439"/>
                  <a:ext cx="1356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28.7Year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404" name="Rectangle 40"/>
                <p:cNvSpPr>
                  <a:spLocks noChangeArrowheads="1"/>
                </p:cNvSpPr>
                <p:nvPr/>
              </p:nvSpPr>
              <p:spPr bwMode="auto">
                <a:xfrm>
                  <a:off x="4328" y="1439"/>
                  <a:ext cx="1442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41"/>
              <p:cNvGrpSpPr>
                <a:grpSpLocks/>
              </p:cNvGrpSpPr>
              <p:nvPr/>
            </p:nvGrpSpPr>
            <p:grpSpPr bwMode="auto">
              <a:xfrm>
                <a:off x="0" y="1861"/>
                <a:ext cx="2365" cy="422"/>
                <a:chOff x="0" y="1861"/>
                <a:chExt cx="2365" cy="422"/>
              </a:xfrm>
            </p:grpSpPr>
            <p:sp>
              <p:nvSpPr>
                <p:cNvPr id="14401" name="Rectangle 42"/>
                <p:cNvSpPr>
                  <a:spLocks noChangeArrowheads="1"/>
                </p:cNvSpPr>
                <p:nvPr/>
              </p:nvSpPr>
              <p:spPr bwMode="auto">
                <a:xfrm>
                  <a:off x="43" y="1861"/>
                  <a:ext cx="2279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400" dirty="0">
                      <a:latin typeface="Times New Roman" pitchFamily="18" charset="0"/>
                      <a:cs typeface="Times New Roman" pitchFamily="18" charset="0"/>
                    </a:rPr>
                    <a:t>137 Cs 662Kev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8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402" name="Rectangle 43"/>
                <p:cNvSpPr>
                  <a:spLocks noChangeArrowheads="1"/>
                </p:cNvSpPr>
                <p:nvPr/>
              </p:nvSpPr>
              <p:spPr bwMode="auto">
                <a:xfrm>
                  <a:off x="0" y="1861"/>
                  <a:ext cx="236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44"/>
              <p:cNvGrpSpPr>
                <a:grpSpLocks/>
              </p:cNvGrpSpPr>
              <p:nvPr/>
            </p:nvGrpSpPr>
            <p:grpSpPr bwMode="auto">
              <a:xfrm>
                <a:off x="2365" y="1861"/>
                <a:ext cx="1187" cy="422"/>
                <a:chOff x="2365" y="1861"/>
                <a:chExt cx="1187" cy="422"/>
              </a:xfrm>
            </p:grpSpPr>
            <p:sp>
              <p:nvSpPr>
                <p:cNvPr id="14399" name="Rectangle 45"/>
                <p:cNvSpPr>
                  <a:spLocks noChangeArrowheads="1"/>
                </p:cNvSpPr>
                <p:nvPr/>
              </p:nvSpPr>
              <p:spPr bwMode="auto">
                <a:xfrm>
                  <a:off x="2408" y="1861"/>
                  <a:ext cx="1101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0.37MBq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400" name="Rectangle 46"/>
                <p:cNvSpPr>
                  <a:spLocks noChangeArrowheads="1"/>
                </p:cNvSpPr>
                <p:nvPr/>
              </p:nvSpPr>
              <p:spPr bwMode="auto">
                <a:xfrm>
                  <a:off x="2365" y="1861"/>
                  <a:ext cx="118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47"/>
              <p:cNvGrpSpPr>
                <a:grpSpLocks/>
              </p:cNvGrpSpPr>
              <p:nvPr/>
            </p:nvGrpSpPr>
            <p:grpSpPr bwMode="auto">
              <a:xfrm>
                <a:off x="3552" y="1861"/>
                <a:ext cx="776" cy="422"/>
                <a:chOff x="3552" y="1861"/>
                <a:chExt cx="776" cy="422"/>
              </a:xfrm>
            </p:grpSpPr>
            <p:sp>
              <p:nvSpPr>
                <p:cNvPr id="14397" name="Rectangle 48"/>
                <p:cNvSpPr>
                  <a:spLocks noChangeArrowheads="1"/>
                </p:cNvSpPr>
                <p:nvPr/>
              </p:nvSpPr>
              <p:spPr bwMode="auto">
                <a:xfrm>
                  <a:off x="3595" y="1861"/>
                  <a:ext cx="690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5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398" name="Rectangle 49"/>
                <p:cNvSpPr>
                  <a:spLocks noChangeArrowheads="1"/>
                </p:cNvSpPr>
                <p:nvPr/>
              </p:nvSpPr>
              <p:spPr bwMode="auto">
                <a:xfrm>
                  <a:off x="3552" y="1861"/>
                  <a:ext cx="77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50"/>
              <p:cNvGrpSpPr>
                <a:grpSpLocks/>
              </p:cNvGrpSpPr>
              <p:nvPr/>
            </p:nvGrpSpPr>
            <p:grpSpPr bwMode="auto">
              <a:xfrm>
                <a:off x="4328" y="1861"/>
                <a:ext cx="1442" cy="422"/>
                <a:chOff x="4328" y="1861"/>
                <a:chExt cx="1442" cy="422"/>
              </a:xfrm>
            </p:grpSpPr>
            <p:sp>
              <p:nvSpPr>
                <p:cNvPr id="14395" name="Rectangle 51"/>
                <p:cNvSpPr>
                  <a:spLocks noChangeArrowheads="1"/>
                </p:cNvSpPr>
                <p:nvPr/>
              </p:nvSpPr>
              <p:spPr bwMode="auto">
                <a:xfrm>
                  <a:off x="4371" y="1861"/>
                  <a:ext cx="1356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30Year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396" name="Rectangle 52"/>
                <p:cNvSpPr>
                  <a:spLocks noChangeArrowheads="1"/>
                </p:cNvSpPr>
                <p:nvPr/>
              </p:nvSpPr>
              <p:spPr bwMode="auto">
                <a:xfrm>
                  <a:off x="4328" y="1861"/>
                  <a:ext cx="1442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53"/>
              <p:cNvGrpSpPr>
                <a:grpSpLocks/>
              </p:cNvGrpSpPr>
              <p:nvPr/>
            </p:nvGrpSpPr>
            <p:grpSpPr bwMode="auto">
              <a:xfrm>
                <a:off x="0" y="2283"/>
                <a:ext cx="2365" cy="422"/>
                <a:chOff x="0" y="2283"/>
                <a:chExt cx="2365" cy="422"/>
              </a:xfrm>
            </p:grpSpPr>
            <p:sp>
              <p:nvSpPr>
                <p:cNvPr id="14393" name="Rectangle 54"/>
                <p:cNvSpPr>
                  <a:spLocks noChangeArrowheads="1"/>
                </p:cNvSpPr>
                <p:nvPr/>
              </p:nvSpPr>
              <p:spPr bwMode="auto">
                <a:xfrm>
                  <a:off x="43" y="2283"/>
                  <a:ext cx="2279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Cobalt –60 (1.25 Mev )EXRT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394" name="Rectangle 55"/>
                <p:cNvSpPr>
                  <a:spLocks noChangeArrowheads="1"/>
                </p:cNvSpPr>
                <p:nvPr/>
              </p:nvSpPr>
              <p:spPr bwMode="auto">
                <a:xfrm>
                  <a:off x="0" y="2283"/>
                  <a:ext cx="236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56"/>
              <p:cNvGrpSpPr>
                <a:grpSpLocks/>
              </p:cNvGrpSpPr>
              <p:nvPr/>
            </p:nvGrpSpPr>
            <p:grpSpPr bwMode="auto">
              <a:xfrm>
                <a:off x="2365" y="2283"/>
                <a:ext cx="1187" cy="422"/>
                <a:chOff x="2365" y="2283"/>
                <a:chExt cx="1187" cy="422"/>
              </a:xfrm>
            </p:grpSpPr>
            <p:sp>
              <p:nvSpPr>
                <p:cNvPr id="14391" name="Rectangle 57"/>
                <p:cNvSpPr>
                  <a:spLocks noChangeArrowheads="1"/>
                </p:cNvSpPr>
                <p:nvPr/>
              </p:nvSpPr>
              <p:spPr bwMode="auto">
                <a:xfrm>
                  <a:off x="2408" y="2283"/>
                  <a:ext cx="1101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12000Ci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392" name="Rectangle 58"/>
                <p:cNvSpPr>
                  <a:spLocks noChangeArrowheads="1"/>
                </p:cNvSpPr>
                <p:nvPr/>
              </p:nvSpPr>
              <p:spPr bwMode="auto">
                <a:xfrm>
                  <a:off x="2365" y="2283"/>
                  <a:ext cx="118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59"/>
              <p:cNvGrpSpPr>
                <a:grpSpLocks/>
              </p:cNvGrpSpPr>
              <p:nvPr/>
            </p:nvGrpSpPr>
            <p:grpSpPr bwMode="auto">
              <a:xfrm>
                <a:off x="3552" y="2283"/>
                <a:ext cx="776" cy="422"/>
                <a:chOff x="3552" y="2283"/>
                <a:chExt cx="776" cy="422"/>
              </a:xfrm>
            </p:grpSpPr>
            <p:sp>
              <p:nvSpPr>
                <p:cNvPr id="14389" name="Rectangle 60"/>
                <p:cNvSpPr>
                  <a:spLocks noChangeArrowheads="1"/>
                </p:cNvSpPr>
                <p:nvPr/>
              </p:nvSpPr>
              <p:spPr bwMode="auto">
                <a:xfrm>
                  <a:off x="3595" y="2283"/>
                  <a:ext cx="690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390" name="Rectangle 61"/>
                <p:cNvSpPr>
                  <a:spLocks noChangeArrowheads="1"/>
                </p:cNvSpPr>
                <p:nvPr/>
              </p:nvSpPr>
              <p:spPr bwMode="auto">
                <a:xfrm>
                  <a:off x="3552" y="2283"/>
                  <a:ext cx="77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62"/>
              <p:cNvGrpSpPr>
                <a:grpSpLocks/>
              </p:cNvGrpSpPr>
              <p:nvPr/>
            </p:nvGrpSpPr>
            <p:grpSpPr bwMode="auto">
              <a:xfrm>
                <a:off x="4328" y="2283"/>
                <a:ext cx="1442" cy="422"/>
                <a:chOff x="4328" y="2283"/>
                <a:chExt cx="1442" cy="422"/>
              </a:xfrm>
            </p:grpSpPr>
            <p:sp>
              <p:nvSpPr>
                <p:cNvPr id="14387" name="Rectangle 63"/>
                <p:cNvSpPr>
                  <a:spLocks noChangeArrowheads="1"/>
                </p:cNvSpPr>
                <p:nvPr/>
              </p:nvSpPr>
              <p:spPr bwMode="auto">
                <a:xfrm>
                  <a:off x="4371" y="2283"/>
                  <a:ext cx="1356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5.26 </a:t>
                  </a:r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Year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388" name="Rectangle 64"/>
                <p:cNvSpPr>
                  <a:spLocks noChangeArrowheads="1"/>
                </p:cNvSpPr>
                <p:nvPr/>
              </p:nvSpPr>
              <p:spPr bwMode="auto">
                <a:xfrm>
                  <a:off x="4328" y="2283"/>
                  <a:ext cx="1442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65"/>
              <p:cNvGrpSpPr>
                <a:grpSpLocks/>
              </p:cNvGrpSpPr>
              <p:nvPr/>
            </p:nvGrpSpPr>
            <p:grpSpPr bwMode="auto">
              <a:xfrm>
                <a:off x="0" y="2705"/>
                <a:ext cx="2365" cy="422"/>
                <a:chOff x="0" y="2705"/>
                <a:chExt cx="2365" cy="422"/>
              </a:xfrm>
            </p:grpSpPr>
            <p:sp>
              <p:nvSpPr>
                <p:cNvPr id="14385" name="Rectangle 66"/>
                <p:cNvSpPr>
                  <a:spLocks noChangeArrowheads="1"/>
                </p:cNvSpPr>
                <p:nvPr/>
              </p:nvSpPr>
              <p:spPr bwMode="auto">
                <a:xfrm>
                  <a:off x="43" y="2705"/>
                  <a:ext cx="2279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Iradium-192  (380Kev)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386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2705"/>
                  <a:ext cx="236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68"/>
              <p:cNvGrpSpPr>
                <a:grpSpLocks/>
              </p:cNvGrpSpPr>
              <p:nvPr/>
            </p:nvGrpSpPr>
            <p:grpSpPr bwMode="auto">
              <a:xfrm>
                <a:off x="2365" y="2705"/>
                <a:ext cx="1187" cy="422"/>
                <a:chOff x="2365" y="2705"/>
                <a:chExt cx="1187" cy="422"/>
              </a:xfrm>
            </p:grpSpPr>
            <p:sp>
              <p:nvSpPr>
                <p:cNvPr id="14383" name="Rectangle 69"/>
                <p:cNvSpPr>
                  <a:spLocks noChangeArrowheads="1"/>
                </p:cNvSpPr>
                <p:nvPr/>
              </p:nvSpPr>
              <p:spPr bwMode="auto">
                <a:xfrm>
                  <a:off x="2408" y="2705"/>
                  <a:ext cx="1101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10-11 </a:t>
                  </a:r>
                  <a:r>
                    <a:rPr lang="en-US" sz="2000" dirty="0" err="1">
                      <a:latin typeface="Times New Roman" pitchFamily="18" charset="0"/>
                      <a:cs typeface="Times New Roman" pitchFamily="18" charset="0"/>
                    </a:rPr>
                    <a:t>Ci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384" name="Rectangle 70"/>
                <p:cNvSpPr>
                  <a:spLocks noChangeArrowheads="1"/>
                </p:cNvSpPr>
                <p:nvPr/>
              </p:nvSpPr>
              <p:spPr bwMode="auto">
                <a:xfrm>
                  <a:off x="2365" y="2705"/>
                  <a:ext cx="118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71"/>
              <p:cNvGrpSpPr>
                <a:grpSpLocks/>
              </p:cNvGrpSpPr>
              <p:nvPr/>
            </p:nvGrpSpPr>
            <p:grpSpPr bwMode="auto">
              <a:xfrm>
                <a:off x="3552" y="2705"/>
                <a:ext cx="776" cy="422"/>
                <a:chOff x="3552" y="2705"/>
                <a:chExt cx="776" cy="422"/>
              </a:xfrm>
            </p:grpSpPr>
            <p:sp>
              <p:nvSpPr>
                <p:cNvPr id="14381" name="Rectangle 72"/>
                <p:cNvSpPr>
                  <a:spLocks noChangeArrowheads="1"/>
                </p:cNvSpPr>
                <p:nvPr/>
              </p:nvSpPr>
              <p:spPr bwMode="auto">
                <a:xfrm>
                  <a:off x="3595" y="2705"/>
                  <a:ext cx="690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382" name="Rectangle 73"/>
                <p:cNvSpPr>
                  <a:spLocks noChangeArrowheads="1"/>
                </p:cNvSpPr>
                <p:nvPr/>
              </p:nvSpPr>
              <p:spPr bwMode="auto">
                <a:xfrm>
                  <a:off x="3552" y="2705"/>
                  <a:ext cx="77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74"/>
              <p:cNvGrpSpPr>
                <a:grpSpLocks/>
              </p:cNvGrpSpPr>
              <p:nvPr/>
            </p:nvGrpSpPr>
            <p:grpSpPr bwMode="auto">
              <a:xfrm>
                <a:off x="4328" y="2705"/>
                <a:ext cx="1442" cy="422"/>
                <a:chOff x="4328" y="2705"/>
                <a:chExt cx="1442" cy="422"/>
              </a:xfrm>
            </p:grpSpPr>
            <p:sp>
              <p:nvSpPr>
                <p:cNvPr id="14379" name="Rectangle 75"/>
                <p:cNvSpPr>
                  <a:spLocks noChangeArrowheads="1"/>
                </p:cNvSpPr>
                <p:nvPr/>
              </p:nvSpPr>
              <p:spPr bwMode="auto">
                <a:xfrm>
                  <a:off x="4371" y="2705"/>
                  <a:ext cx="1356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74 Days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380" name="Rectangle 76"/>
                <p:cNvSpPr>
                  <a:spLocks noChangeArrowheads="1"/>
                </p:cNvSpPr>
                <p:nvPr/>
              </p:nvSpPr>
              <p:spPr bwMode="auto">
                <a:xfrm>
                  <a:off x="4328" y="2705"/>
                  <a:ext cx="1442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77"/>
              <p:cNvGrpSpPr>
                <a:grpSpLocks/>
              </p:cNvGrpSpPr>
              <p:nvPr/>
            </p:nvGrpSpPr>
            <p:grpSpPr bwMode="auto">
              <a:xfrm>
                <a:off x="0" y="3127"/>
                <a:ext cx="2365" cy="422"/>
                <a:chOff x="0" y="3127"/>
                <a:chExt cx="2365" cy="422"/>
              </a:xfrm>
            </p:grpSpPr>
            <p:sp>
              <p:nvSpPr>
                <p:cNvPr id="14377" name="Rectangle 78"/>
                <p:cNvSpPr>
                  <a:spLocks noChangeArrowheads="1"/>
                </p:cNvSpPr>
                <p:nvPr/>
              </p:nvSpPr>
              <p:spPr bwMode="auto">
                <a:xfrm>
                  <a:off x="43" y="3127"/>
                  <a:ext cx="2279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*Cobalt –60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378" name="Rectangle 79"/>
                <p:cNvSpPr>
                  <a:spLocks noChangeArrowheads="1"/>
                </p:cNvSpPr>
                <p:nvPr/>
              </p:nvSpPr>
              <p:spPr bwMode="auto">
                <a:xfrm>
                  <a:off x="0" y="3127"/>
                  <a:ext cx="236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80"/>
              <p:cNvGrpSpPr>
                <a:grpSpLocks/>
              </p:cNvGrpSpPr>
              <p:nvPr/>
            </p:nvGrpSpPr>
            <p:grpSpPr bwMode="auto">
              <a:xfrm>
                <a:off x="2365" y="3127"/>
                <a:ext cx="1187" cy="422"/>
                <a:chOff x="2365" y="3127"/>
                <a:chExt cx="1187" cy="422"/>
              </a:xfrm>
            </p:grpSpPr>
            <p:sp>
              <p:nvSpPr>
                <p:cNvPr id="14375" name="Rectangle 81"/>
                <p:cNvSpPr>
                  <a:spLocks noChangeArrowheads="1"/>
                </p:cNvSpPr>
                <p:nvPr/>
              </p:nvSpPr>
              <p:spPr bwMode="auto">
                <a:xfrm>
                  <a:off x="2408" y="3127"/>
                  <a:ext cx="1101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1000 </a:t>
                  </a:r>
                  <a:r>
                    <a:rPr lang="en-US" sz="2000" dirty="0" err="1">
                      <a:latin typeface="Times New Roman" pitchFamily="18" charset="0"/>
                      <a:cs typeface="Times New Roman" pitchFamily="18" charset="0"/>
                    </a:rPr>
                    <a:t>Ci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376" name="Rectangle 82"/>
                <p:cNvSpPr>
                  <a:spLocks noChangeArrowheads="1"/>
                </p:cNvSpPr>
                <p:nvPr/>
              </p:nvSpPr>
              <p:spPr bwMode="auto">
                <a:xfrm>
                  <a:off x="2365" y="3127"/>
                  <a:ext cx="1187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83"/>
              <p:cNvGrpSpPr>
                <a:grpSpLocks/>
              </p:cNvGrpSpPr>
              <p:nvPr/>
            </p:nvGrpSpPr>
            <p:grpSpPr bwMode="auto">
              <a:xfrm>
                <a:off x="3552" y="3127"/>
                <a:ext cx="776" cy="422"/>
                <a:chOff x="3552" y="3127"/>
                <a:chExt cx="776" cy="422"/>
              </a:xfrm>
            </p:grpSpPr>
            <p:sp>
              <p:nvSpPr>
                <p:cNvPr id="14373" name="Rectangle 84"/>
                <p:cNvSpPr>
                  <a:spLocks noChangeArrowheads="1"/>
                </p:cNvSpPr>
                <p:nvPr/>
              </p:nvSpPr>
              <p:spPr bwMode="auto">
                <a:xfrm>
                  <a:off x="3595" y="3127"/>
                  <a:ext cx="690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en-US" sz="2000" b="1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>
                    <a:latin typeface="Times New Roman" pitchFamily="18" charset="0"/>
                  </a:endParaRPr>
                </a:p>
              </p:txBody>
            </p:sp>
            <p:sp>
              <p:nvSpPr>
                <p:cNvPr id="14374" name="Rectangle 85"/>
                <p:cNvSpPr>
                  <a:spLocks noChangeArrowheads="1"/>
                </p:cNvSpPr>
                <p:nvPr/>
              </p:nvSpPr>
              <p:spPr bwMode="auto">
                <a:xfrm>
                  <a:off x="3552" y="3127"/>
                  <a:ext cx="77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86"/>
              <p:cNvGrpSpPr>
                <a:grpSpLocks/>
              </p:cNvGrpSpPr>
              <p:nvPr/>
            </p:nvGrpSpPr>
            <p:grpSpPr bwMode="auto">
              <a:xfrm>
                <a:off x="4328" y="3127"/>
                <a:ext cx="1442" cy="422"/>
                <a:chOff x="4328" y="3127"/>
                <a:chExt cx="1442" cy="422"/>
              </a:xfrm>
            </p:grpSpPr>
            <p:sp>
              <p:nvSpPr>
                <p:cNvPr id="14371" name="Rectangle 87"/>
                <p:cNvSpPr>
                  <a:spLocks noChangeArrowheads="1"/>
                </p:cNvSpPr>
                <p:nvPr/>
              </p:nvSpPr>
              <p:spPr bwMode="auto">
                <a:xfrm>
                  <a:off x="4371" y="3127"/>
                  <a:ext cx="1356" cy="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-914112" bIns="0"/>
                <a:lstStyle/>
                <a:p>
                  <a:pPr eaLnBrk="1" hangingPunct="1"/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5.26Year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14372" name="Rectangle 88"/>
                <p:cNvSpPr>
                  <a:spLocks noChangeArrowheads="1"/>
                </p:cNvSpPr>
                <p:nvPr/>
              </p:nvSpPr>
              <p:spPr bwMode="auto">
                <a:xfrm>
                  <a:off x="4328" y="3127"/>
                  <a:ext cx="1442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4342" name="Rectangle 89"/>
            <p:cNvSpPr>
              <a:spLocks noChangeArrowheads="1"/>
            </p:cNvSpPr>
            <p:nvPr/>
          </p:nvSpPr>
          <p:spPr bwMode="auto">
            <a:xfrm>
              <a:off x="-3" y="592"/>
              <a:ext cx="5776" cy="2960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340" name="Rectangle 90"/>
          <p:cNvSpPr>
            <a:spLocks noChangeArrowheads="1"/>
          </p:cNvSpPr>
          <p:nvPr/>
        </p:nvSpPr>
        <p:spPr bwMode="auto">
          <a:xfrm>
            <a:off x="381000" y="5029201"/>
            <a:ext cx="8458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*put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in garbage room inside source transport container cemented @ 5 cm. 0.5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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Sv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/hr ( safe limit )but is a potential orphan source can lead to health hazard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b="1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447800"/>
            <a:ext cx="8229600" cy="175260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tx1"/>
                </a:solidFill>
              </a:rPr>
              <a:t>Treatment Planning </a:t>
            </a:r>
            <a:endParaRPr lang="en-US" sz="6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/>
              <a:t>Treatment planning in Eclipse System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077200" cy="5562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The CT slices are imported to the Eclipse planning System</a:t>
            </a:r>
          </a:p>
          <a:p>
            <a:pPr eaLnBrk="1" hangingPunct="1"/>
            <a:r>
              <a:rPr lang="en-US" dirty="0" smtClean="0"/>
              <a:t>DRRs are reconstructed </a:t>
            </a:r>
          </a:p>
          <a:p>
            <a:pPr eaLnBrk="1" hangingPunct="1"/>
            <a:r>
              <a:rPr lang="en-US" dirty="0" smtClean="0"/>
              <a:t>Gives Transverse, Frontal and </a:t>
            </a:r>
            <a:r>
              <a:rPr lang="en-US" dirty="0" err="1" smtClean="0"/>
              <a:t>Sagittal</a:t>
            </a:r>
            <a:r>
              <a:rPr lang="en-US" dirty="0" smtClean="0"/>
              <a:t> Images</a:t>
            </a:r>
          </a:p>
          <a:p>
            <a:pPr eaLnBrk="1" hangingPunct="1"/>
            <a:r>
              <a:rPr lang="en-US" dirty="0" smtClean="0"/>
              <a:t>Contouring:</a:t>
            </a:r>
          </a:p>
          <a:p>
            <a:pPr eaLnBrk="1" hangingPunct="1"/>
            <a:r>
              <a:rPr lang="en-US" dirty="0" smtClean="0"/>
              <a:t>Volumes are given for: Body, Bones, GTV,CTV, and  Critical Structures .</a:t>
            </a:r>
          </a:p>
          <a:p>
            <a:pPr eaLnBrk="1" hangingPunct="1"/>
            <a:r>
              <a:rPr lang="en-US" dirty="0" smtClean="0"/>
              <a:t>Then treatment planning   is done by setting beams from various angles and with other planning  parameter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 Marie Curie (1867-1934)</a:t>
            </a:r>
            <a:endParaRPr lang="en-US" dirty="0"/>
          </a:p>
        </p:txBody>
      </p:sp>
      <p:pic>
        <p:nvPicPr>
          <p:cNvPr id="94209" name="Picture 1" descr="C:\Users\msi\Downloads\New folder\MARIE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3999"/>
            <a:ext cx="6172200" cy="51023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 descr="D:\Pictures\Work and power pt . photos\Planning and Linac\IMG_2037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35491" y="228600"/>
            <a:ext cx="8503709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10"/>
          <p:cNvGraphicFramePr>
            <a:graphicFrameLocks noChangeAspect="1"/>
          </p:cNvGraphicFramePr>
          <p:nvPr>
            <p:ph/>
          </p:nvPr>
        </p:nvGraphicFramePr>
        <p:xfrm>
          <a:off x="685800" y="304800"/>
          <a:ext cx="7924800" cy="5791200"/>
        </p:xfrm>
        <a:graphic>
          <a:graphicData uri="http://schemas.openxmlformats.org/presentationml/2006/ole">
            <p:oleObj spid="_x0000_s79874" name="Bitmap Image" r:id="rId3" imgW="5858693" imgH="2809524" progId="PBrush">
              <p:embed/>
            </p:oleObj>
          </a:graphicData>
        </a:graphic>
      </p:graphicFrame>
      <p:sp>
        <p:nvSpPr>
          <p:cNvPr id="2051" name="Text Box 12"/>
          <p:cNvSpPr txBox="1">
            <a:spLocks noChangeArrowheads="1"/>
          </p:cNvSpPr>
          <p:nvPr/>
        </p:nvSpPr>
        <p:spPr bwMode="auto">
          <a:xfrm>
            <a:off x="685800" y="6248400"/>
            <a:ext cx="7924800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/>
              <a:t>CT slices are </a:t>
            </a:r>
            <a:r>
              <a:rPr lang="en-US" sz="2800" b="1" dirty="0" smtClean="0"/>
              <a:t>imported to Planning system</a:t>
            </a:r>
            <a:endParaRPr lang="en-US" sz="2800" b="1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7"/>
          <p:cNvGraphicFramePr>
            <a:graphicFrameLocks noChangeAspect="1"/>
          </p:cNvGraphicFramePr>
          <p:nvPr>
            <p:ph sz="half" idx="1"/>
          </p:nvPr>
        </p:nvGraphicFramePr>
        <p:xfrm>
          <a:off x="0" y="-152400"/>
          <a:ext cx="4419600" cy="3200400"/>
        </p:xfrm>
        <a:graphic>
          <a:graphicData uri="http://schemas.openxmlformats.org/presentationml/2006/ole">
            <p:oleObj spid="_x0000_s178178" name="Bitmap Image" r:id="rId3" imgW="4409524" imgH="2742857" progId="PBrush">
              <p:embed/>
            </p:oleObj>
          </a:graphicData>
        </a:graphic>
      </p:graphicFrame>
      <p:graphicFrame>
        <p:nvGraphicFramePr>
          <p:cNvPr id="4099" name="Object 8"/>
          <p:cNvGraphicFramePr>
            <a:graphicFrameLocks noChangeAspect="1"/>
          </p:cNvGraphicFramePr>
          <p:nvPr>
            <p:ph sz="quarter" idx="2"/>
          </p:nvPr>
        </p:nvGraphicFramePr>
        <p:xfrm>
          <a:off x="4419600" y="-76200"/>
          <a:ext cx="4724400" cy="3276600"/>
        </p:xfrm>
        <a:graphic>
          <a:graphicData uri="http://schemas.openxmlformats.org/presentationml/2006/ole">
            <p:oleObj spid="_x0000_s178179" name="Bitmap Image" r:id="rId4" imgW="4466667" imgH="2809524" progId="PBrush">
              <p:embed/>
            </p:oleObj>
          </a:graphicData>
        </a:graphic>
      </p:graphicFrame>
      <p:graphicFrame>
        <p:nvGraphicFramePr>
          <p:cNvPr id="4100" name="Object 11"/>
          <p:cNvGraphicFramePr>
            <a:graphicFrameLocks noChangeAspect="1"/>
          </p:cNvGraphicFramePr>
          <p:nvPr>
            <p:ph sz="quarter" idx="3"/>
          </p:nvPr>
        </p:nvGraphicFramePr>
        <p:xfrm>
          <a:off x="2971800" y="3276600"/>
          <a:ext cx="6248400" cy="3581400"/>
        </p:xfrm>
        <a:graphic>
          <a:graphicData uri="http://schemas.openxmlformats.org/presentationml/2006/ole">
            <p:oleObj spid="_x0000_s178180" name="Bitmap Image" r:id="rId5" imgW="4439270" imgH="2809524" progId="PBrush">
              <p:embed/>
            </p:oleObj>
          </a:graphicData>
        </a:graphic>
      </p:graphicFrame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0" y="5287963"/>
            <a:ext cx="2819400" cy="15700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Body, Bones, GTV, CTV, PTV and other critical organs are contoured </a:t>
            </a:r>
            <a:endParaRPr lang="en-US" sz="3200" b="1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/>
          <p:cNvGraphicFramePr>
            <a:graphicFrameLocks noChangeAspect="1"/>
          </p:cNvGraphicFramePr>
          <p:nvPr>
            <p:ph sz="quarter" idx="1"/>
          </p:nvPr>
        </p:nvGraphicFramePr>
        <p:xfrm>
          <a:off x="0" y="685800"/>
          <a:ext cx="4114800" cy="2895600"/>
        </p:xfrm>
        <a:graphic>
          <a:graphicData uri="http://schemas.openxmlformats.org/presentationml/2006/ole">
            <p:oleObj spid="_x0000_s80898" name="Bitmap Image" r:id="rId3" imgW="6668431" imgH="3172268" progId="PBrush">
              <p:embed/>
            </p:oleObj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>
            <p:ph sz="quarter" idx="2"/>
          </p:nvPr>
        </p:nvGraphicFramePr>
        <p:xfrm>
          <a:off x="4191000" y="685800"/>
          <a:ext cx="4953000" cy="2895600"/>
        </p:xfrm>
        <a:graphic>
          <a:graphicData uri="http://schemas.openxmlformats.org/presentationml/2006/ole">
            <p:oleObj spid="_x0000_s80899" name="Bitmap Image" r:id="rId4" imgW="6771429" imgH="3266667" progId="PBrush">
              <p:embed/>
            </p:oleObj>
          </a:graphicData>
        </a:graphic>
      </p:graphicFrame>
      <p:graphicFrame>
        <p:nvGraphicFramePr>
          <p:cNvPr id="8196" name="Object 9"/>
          <p:cNvGraphicFramePr>
            <a:graphicFrameLocks noChangeAspect="1"/>
          </p:cNvGraphicFramePr>
          <p:nvPr>
            <p:ph sz="quarter" idx="3"/>
          </p:nvPr>
        </p:nvGraphicFramePr>
        <p:xfrm>
          <a:off x="0" y="3733800"/>
          <a:ext cx="4114800" cy="3124200"/>
        </p:xfrm>
        <a:graphic>
          <a:graphicData uri="http://schemas.openxmlformats.org/presentationml/2006/ole">
            <p:oleObj spid="_x0000_s80900" name="Bitmap Image" r:id="rId5" imgW="6133333" imgH="3010320" progId="PBrush">
              <p:embed/>
            </p:oleObj>
          </a:graphicData>
        </a:graphic>
      </p:graphicFrame>
      <p:graphicFrame>
        <p:nvGraphicFramePr>
          <p:cNvPr id="8197" name="Object 12"/>
          <p:cNvGraphicFramePr>
            <a:graphicFrameLocks noChangeAspect="1"/>
          </p:cNvGraphicFramePr>
          <p:nvPr>
            <p:ph sz="quarter" idx="4"/>
          </p:nvPr>
        </p:nvGraphicFramePr>
        <p:xfrm>
          <a:off x="4191000" y="3581400"/>
          <a:ext cx="4953000" cy="3276600"/>
        </p:xfrm>
        <a:graphic>
          <a:graphicData uri="http://schemas.openxmlformats.org/presentationml/2006/ole">
            <p:oleObj spid="_x0000_s80901" name="Bitmap Image" r:id="rId6" imgW="6249272" imgH="3191320" progId="PBrush">
              <p:embed/>
            </p:oleObj>
          </a:graphicData>
        </a:graphic>
      </p:graphicFrame>
      <p:sp>
        <p:nvSpPr>
          <p:cNvPr id="8198" name="Rectangle 15"/>
          <p:cNvSpPr>
            <a:spLocks noChangeArrowheads="1"/>
          </p:cNvSpPr>
          <p:nvPr/>
        </p:nvSpPr>
        <p:spPr bwMode="auto">
          <a:xfrm>
            <a:off x="2057400" y="0"/>
            <a:ext cx="4572000" cy="6096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4000"/>
              <a:t>Isodose Lines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6"/>
          <p:cNvGraphicFramePr>
            <a:graphicFrameLocks noChangeAspect="1"/>
          </p:cNvGraphicFramePr>
          <p:nvPr>
            <p:ph sz="quarter" idx="1"/>
          </p:nvPr>
        </p:nvGraphicFramePr>
        <p:xfrm>
          <a:off x="0" y="0"/>
          <a:ext cx="4572000" cy="3211513"/>
        </p:xfrm>
        <a:graphic>
          <a:graphicData uri="http://schemas.openxmlformats.org/presentationml/2006/ole">
            <p:oleObj spid="_x0000_s82946" name="Bitmap Image" r:id="rId3" imgW="6609524" imgH="3209524" progId="PBrush">
              <p:embed/>
            </p:oleObj>
          </a:graphicData>
        </a:graphic>
      </p:graphicFrame>
      <p:graphicFrame>
        <p:nvGraphicFramePr>
          <p:cNvPr id="12291" name="Object 7"/>
          <p:cNvGraphicFramePr>
            <a:graphicFrameLocks noChangeAspect="1"/>
          </p:cNvGraphicFramePr>
          <p:nvPr>
            <p:ph sz="quarter" idx="2"/>
          </p:nvPr>
        </p:nvGraphicFramePr>
        <p:xfrm>
          <a:off x="4572000" y="0"/>
          <a:ext cx="4572000" cy="3303588"/>
        </p:xfrm>
        <a:graphic>
          <a:graphicData uri="http://schemas.openxmlformats.org/presentationml/2006/ole">
            <p:oleObj spid="_x0000_s82947" name="Bitmap Image" r:id="rId4" imgW="6552381" imgH="3238952" progId="PBrush">
              <p:embed/>
            </p:oleObj>
          </a:graphicData>
        </a:graphic>
      </p:graphicFrame>
      <p:graphicFrame>
        <p:nvGraphicFramePr>
          <p:cNvPr id="12292" name="Object 10"/>
          <p:cNvGraphicFramePr>
            <a:graphicFrameLocks noChangeAspect="1"/>
          </p:cNvGraphicFramePr>
          <p:nvPr>
            <p:ph sz="quarter" idx="3"/>
          </p:nvPr>
        </p:nvGraphicFramePr>
        <p:xfrm>
          <a:off x="0" y="3200400"/>
          <a:ext cx="4495800" cy="3657600"/>
        </p:xfrm>
        <a:graphic>
          <a:graphicData uri="http://schemas.openxmlformats.org/presentationml/2006/ole">
            <p:oleObj spid="_x0000_s82948" name="Bitmap Image" r:id="rId5" imgW="5458587" imgH="3200000" progId="PBrush">
              <p:embed/>
            </p:oleObj>
          </a:graphicData>
        </a:graphic>
      </p:graphicFrame>
      <p:graphicFrame>
        <p:nvGraphicFramePr>
          <p:cNvPr id="12293" name="Object 13"/>
          <p:cNvGraphicFramePr>
            <a:graphicFrameLocks noChangeAspect="1"/>
          </p:cNvGraphicFramePr>
          <p:nvPr>
            <p:ph sz="quarter" idx="4"/>
          </p:nvPr>
        </p:nvGraphicFramePr>
        <p:xfrm>
          <a:off x="4495800" y="3276600"/>
          <a:ext cx="4648200" cy="3581400"/>
        </p:xfrm>
        <a:graphic>
          <a:graphicData uri="http://schemas.openxmlformats.org/presentationml/2006/ole">
            <p:oleObj spid="_x0000_s82949" name="Bitmap Image" r:id="rId6" imgW="6571429" imgH="3180952" progId="PBrush">
              <p:embed/>
            </p:oleObj>
          </a:graphicData>
        </a:graphic>
      </p:graphicFrame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Field Setup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>
            <p:ph idx="1"/>
          </p:nvPr>
        </p:nvGraphicFramePr>
        <p:xfrm>
          <a:off x="304800" y="1143000"/>
          <a:ext cx="8610600" cy="5486400"/>
        </p:xfrm>
        <a:graphic>
          <a:graphicData uri="http://schemas.openxmlformats.org/presentationml/2006/ole">
            <p:oleObj spid="_x0000_s84994" name="Bitmap Image" r:id="rId3" imgW="6314286" imgH="3780952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/>
              <a:t>Beams Eye View and Sparing of lens, Brain stem, and retina in AP Field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>
            <p:ph idx="1"/>
          </p:nvPr>
        </p:nvGraphicFramePr>
        <p:xfrm>
          <a:off x="533400" y="1219200"/>
          <a:ext cx="8229600" cy="5638800"/>
        </p:xfrm>
        <a:graphic>
          <a:graphicData uri="http://schemas.openxmlformats.org/presentationml/2006/ole">
            <p:oleObj spid="_x0000_s86018" name="Bitmap Image" r:id="rId3" imgW="6819048" imgH="4095238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400800"/>
          </a:xfrm>
          <a:noFill/>
        </p:spPr>
      </p:pic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2895600" y="6477000"/>
            <a:ext cx="3810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9900CC"/>
                </a:solidFill>
              </a:rPr>
              <a:t>MLC IN LINAC HEAD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 descr="D:\Pictures\Work and power pt . photos\Planning and Linac\IMG_2029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1" y="228600"/>
            <a:ext cx="8610600" cy="5715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143000" y="6096000"/>
            <a:ext cx="64770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Medical Physicist With Doctor in patient Set Up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4000" smtClean="0">
                <a:solidFill>
                  <a:srgbClr val="9900CC"/>
                </a:solidFill>
              </a:rPr>
              <a:t>Treatment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14400"/>
            <a:ext cx="8763000" cy="2895600"/>
          </a:xfrm>
        </p:spPr>
        <p:txBody>
          <a:bodyPr/>
          <a:lstStyle/>
          <a:p>
            <a:pPr eaLnBrk="1" hangingPunct="1"/>
            <a:r>
              <a:rPr lang="en-US" sz="2400" smtClean="0"/>
              <a:t>Patient is positioned in treatment Machine</a:t>
            </a:r>
          </a:p>
          <a:p>
            <a:pPr eaLnBrk="1" hangingPunct="1"/>
            <a:r>
              <a:rPr lang="en-US" sz="2400" smtClean="0"/>
              <a:t>Patient Position is reproduced in machine as that of CT</a:t>
            </a:r>
          </a:p>
          <a:p>
            <a:pPr eaLnBrk="1" hangingPunct="1"/>
            <a:r>
              <a:rPr lang="en-US" sz="2400" smtClean="0"/>
              <a:t>With the help of reference marker the beam center is set to the tumor center</a:t>
            </a:r>
          </a:p>
          <a:p>
            <a:pPr eaLnBrk="1" hangingPunct="1"/>
            <a:r>
              <a:rPr lang="en-US" sz="2400" smtClean="0"/>
              <a:t>Very important for accurate treatment</a:t>
            </a:r>
          </a:p>
          <a:p>
            <a:pPr eaLnBrk="1" hangingPunct="1"/>
            <a:endParaRPr lang="en-US" sz="2000" smtClean="0"/>
          </a:p>
          <a:p>
            <a:pPr eaLnBrk="1" hangingPunct="1"/>
            <a:endParaRPr lang="en-US" sz="2800" smtClean="0"/>
          </a:p>
        </p:txBody>
      </p:sp>
      <p:pic>
        <p:nvPicPr>
          <p:cNvPr id="52228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4114800"/>
            <a:ext cx="9144000" cy="2743200"/>
          </a:xfr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Marie and Pierre Curie</a:t>
            </a:r>
            <a:endParaRPr lang="en-US" dirty="0"/>
          </a:p>
        </p:txBody>
      </p:sp>
      <p:pic>
        <p:nvPicPr>
          <p:cNvPr id="177154" name="Picture 2" descr="C:\Users\msi\Downloads\New folder\Marie and Pierre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9800" y="1143000"/>
            <a:ext cx="7768400" cy="54431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3600" dirty="0" smtClean="0"/>
              <a:t>Various Components of Linear Accelerator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linac"/>
          <p:cNvPicPr>
            <a:picLocks noChangeAspect="1" noChangeArrowheads="1"/>
          </p:cNvPicPr>
          <p:nvPr/>
        </p:nvPicPr>
        <p:blipFill>
          <a:blip r:embed="rId2"/>
          <a:srcRect t="3397" r="11386" b="12570"/>
          <a:stretch>
            <a:fillRect/>
          </a:stretch>
        </p:blipFill>
        <p:spPr>
          <a:xfrm>
            <a:off x="197167" y="1066800"/>
            <a:ext cx="8718233" cy="5562600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762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Positioning in Intensity Modulated Radiotherapy (IMRT) v</a:t>
            </a:r>
            <a:endParaRPr lang="en-US" sz="2800" dirty="0"/>
          </a:p>
        </p:txBody>
      </p:sp>
      <p:pic>
        <p:nvPicPr>
          <p:cNvPr id="4" name="IMRTSET UP VIDEO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" y="838200"/>
            <a:ext cx="8153400" cy="579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3200" dirty="0" smtClean="0"/>
              <a:t>IMRT treatment window  in  control console v</a:t>
            </a:r>
            <a:endParaRPr lang="en-US" sz="3200" dirty="0"/>
          </a:p>
        </p:txBody>
      </p:sp>
      <p:pic>
        <p:nvPicPr>
          <p:cNvPr id="6" name="IMRT TX VIdeo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" y="1004888"/>
            <a:ext cx="8229600" cy="5700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Mismatch of DRR and Set up</a:t>
            </a:r>
            <a:endParaRPr lang="en-US" dirty="0"/>
          </a:p>
        </p:txBody>
      </p:sp>
      <p:pic>
        <p:nvPicPr>
          <p:cNvPr id="4" name="Content Placeholder 3" descr="IMG_474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719932"/>
            <a:ext cx="8458199" cy="61380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DRR and mismatch check</a:t>
            </a:r>
            <a:endParaRPr lang="en-US" dirty="0"/>
          </a:p>
        </p:txBody>
      </p:sp>
      <p:pic>
        <p:nvPicPr>
          <p:cNvPr id="4" name="Content Placeholder 3" descr="IMG_474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19200"/>
            <a:ext cx="4267200" cy="4800600"/>
          </a:xfrm>
        </p:spPr>
      </p:pic>
      <p:pic>
        <p:nvPicPr>
          <p:cNvPr id="5" name="Content Placeholder 3" descr="IMG_47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1295400"/>
            <a:ext cx="434340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DCP0005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66800"/>
            <a:ext cx="731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81000"/>
            <a:ext cx="7772400" cy="533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PT. Setup 2300 CD Electron, G90 couch 270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924800" cy="38099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7200" dirty="0" smtClean="0"/>
              <a:t>Quality assurance</a:t>
            </a:r>
          </a:p>
          <a:p>
            <a:pPr algn="ctr">
              <a:buNone/>
            </a:pPr>
            <a:r>
              <a:rPr lang="en-US" sz="7200" dirty="0" smtClean="0"/>
              <a:t>&amp;</a:t>
            </a:r>
          </a:p>
          <a:p>
            <a:pPr algn="ctr">
              <a:buNone/>
            </a:pPr>
            <a:r>
              <a:rPr lang="en-US" sz="7200" dirty="0" smtClean="0"/>
              <a:t>Dosimetry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DOSE 1 ELECTROMETER</a:t>
            </a:r>
            <a:endParaRPr lang="en-US" dirty="0"/>
          </a:p>
        </p:txBody>
      </p:sp>
      <p:pic>
        <p:nvPicPr>
          <p:cNvPr id="4" name="Picture 2" descr="C:\Users\miracle\Desktop\QA-2\DSC0225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905000"/>
            <a:ext cx="4648200" cy="4114800"/>
          </a:xfrm>
          <a:noFill/>
        </p:spPr>
      </p:pic>
      <p:pic>
        <p:nvPicPr>
          <p:cNvPr id="5" name="Picture 2" descr="C:\Users\miracle\Desktop\QA-2\DSC02255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1905000"/>
            <a:ext cx="4343400" cy="42672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7D5A-BB14-4ADC-B61E-5C6EC0D6E9B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52400"/>
            <a:ext cx="7682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Daily Quality Assurance using  Solid State detector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295400" y="6096000"/>
            <a:ext cx="6934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Quality assurance of Linear accelerator</a:t>
            </a:r>
            <a:endParaRPr lang="en-US" sz="3200" dirty="0"/>
          </a:p>
        </p:txBody>
      </p:sp>
      <p:pic>
        <p:nvPicPr>
          <p:cNvPr id="2051" name="Picture 3" descr="C:\Users\msi\Pictures\Work and power pt . photos\Planning and Linac\IMG_2914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838200"/>
            <a:ext cx="7924800" cy="5126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4210" name="Picture 2" descr="D:\Pictures\Work and power pt . photos\IMRT AND DOSIMETRY\IMG_47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04800"/>
            <a:ext cx="8984672" cy="632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Antoine Henri Becquerel(</a:t>
            </a:r>
            <a:r>
              <a:rPr lang="en-US" dirty="0" smtClean="0"/>
              <a:t>1852-1908)</a:t>
            </a:r>
            <a:endParaRPr lang="en-US" dirty="0"/>
          </a:p>
        </p:txBody>
      </p:sp>
      <p:pic>
        <p:nvPicPr>
          <p:cNvPr id="176130" name="Picture 2" descr="C:\Users\msi\Downloads\New folder\Henry Becquuerel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371600"/>
            <a:ext cx="6477000" cy="52347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100 MU reading Data</a:t>
            </a:r>
            <a:endParaRPr lang="en-US" dirty="0"/>
          </a:p>
        </p:txBody>
      </p:sp>
      <p:pic>
        <p:nvPicPr>
          <p:cNvPr id="95234" name="Picture 2" descr="D:\Pictures\Work and power pt . photos\IMRT AND DOSIMETRY\IMG_477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8610600" cy="594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Collection of 6MV and 20 MV Photon  data with the help of Blue phantom</a:t>
            </a:r>
            <a:endParaRPr lang="en-US" sz="2400" dirty="0"/>
          </a:p>
        </p:txBody>
      </p:sp>
      <p:pic>
        <p:nvPicPr>
          <p:cNvPr id="4098" name="Picture 2" descr="C:\Users\msi\Pictures\Work and power pt . photos\Planning and Linac\IMG_2919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0600"/>
            <a:ext cx="80010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Picture 03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295400"/>
            <a:ext cx="7315200" cy="5562600"/>
          </a:xfrm>
          <a:noFill/>
        </p:spPr>
      </p:pic>
      <p:sp>
        <p:nvSpPr>
          <p:cNvPr id="58372" name="Text Box 7"/>
          <p:cNvSpPr txBox="1">
            <a:spLocks noChangeArrowheads="1"/>
          </p:cNvSpPr>
          <p:nvPr/>
        </p:nvSpPr>
        <p:spPr bwMode="auto">
          <a:xfrm>
            <a:off x="517525" y="4953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>
              <a:latin typeface="Times New Roman" pitchFamily="18" charset="0"/>
            </a:endParaRPr>
          </a:p>
        </p:txBody>
      </p:sp>
      <p:sp>
        <p:nvSpPr>
          <p:cNvPr id="58373" name="Text Box 8"/>
          <p:cNvSpPr txBox="1">
            <a:spLocks noChangeArrowheads="1"/>
          </p:cNvSpPr>
          <p:nvPr/>
        </p:nvSpPr>
        <p:spPr bwMode="auto">
          <a:xfrm>
            <a:off x="304800" y="304800"/>
            <a:ext cx="8610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dirty="0">
                <a:latin typeface="Times New Roman" pitchFamily="18" charset="0"/>
              </a:rPr>
              <a:t>Electron absolute </a:t>
            </a:r>
            <a:r>
              <a:rPr lang="en-US" sz="3200" dirty="0" smtClean="0">
                <a:latin typeface="Times New Roman" pitchFamily="18" charset="0"/>
              </a:rPr>
              <a:t> dose measurements </a:t>
            </a:r>
            <a:r>
              <a:rPr lang="en-US" sz="3200" dirty="0">
                <a:latin typeface="Times New Roman" pitchFamily="18" charset="0"/>
              </a:rPr>
              <a:t>in water </a:t>
            </a:r>
            <a:r>
              <a:rPr lang="en-US" sz="3200" dirty="0" smtClean="0">
                <a:latin typeface="Times New Roman" pitchFamily="18" charset="0"/>
              </a:rPr>
              <a:t>ppc-05,center </a:t>
            </a:r>
            <a:r>
              <a:rPr lang="en-US" sz="3200" dirty="0">
                <a:latin typeface="Times New Roman" pitchFamily="18" charset="0"/>
              </a:rPr>
              <a:t>at </a:t>
            </a:r>
            <a:r>
              <a:rPr lang="en-US" sz="3200" dirty="0" err="1">
                <a:latin typeface="Times New Roman" pitchFamily="18" charset="0"/>
              </a:rPr>
              <a:t>Zref</a:t>
            </a:r>
            <a:r>
              <a:rPr lang="en-US" sz="3200" dirty="0">
                <a:latin typeface="Times New Roman" pitchFamily="18" charset="0"/>
              </a:rPr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7D5A-BB14-4ADC-B61E-5C6EC0D6E9B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Blue phantom v</a:t>
            </a:r>
            <a:endParaRPr lang="en-US" dirty="0"/>
          </a:p>
        </p:txBody>
      </p:sp>
      <p:pic>
        <p:nvPicPr>
          <p:cNvPr id="4" name="BLUE PHANTOM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1" y="762000"/>
            <a:ext cx="8382000" cy="579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Percent Depth Dose Measurement</a:t>
            </a:r>
            <a:endParaRPr lang="en-US" dirty="0"/>
          </a:p>
        </p:txBody>
      </p:sp>
      <p:pic>
        <p:nvPicPr>
          <p:cNvPr id="4" name="PDD VIDEO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" y="890588"/>
            <a:ext cx="8382000" cy="5738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 descr="D:\Pictures\Work and power pt . photos\IMRT AND DOSIMETRY\IMG_307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2292" y="228600"/>
            <a:ext cx="8630708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6258" name="Picture 2" descr="D:\Pictures\Work and power pt . photos\IMRT AND DOSIMETRY\IMG_478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291" y="228600"/>
            <a:ext cx="8783109" cy="624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err="1" smtClean="0"/>
              <a:t>Brachytherapy</a:t>
            </a:r>
            <a:endParaRPr lang="en-US" dirty="0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4864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sz="3600" dirty="0" smtClean="0"/>
              <a:t>Treatment of cancer by keeping the radioactive source near to the tumor.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3600" dirty="0" smtClean="0"/>
              <a:t>High Dose Rate, Remote after loading With Iridium 192 source. </a:t>
            </a:r>
          </a:p>
          <a:p>
            <a:pPr algn="just">
              <a:lnSpc>
                <a:spcPct val="90000"/>
              </a:lnSpc>
            </a:pPr>
            <a:r>
              <a:rPr lang="en-US" sz="3600" dirty="0" smtClean="0"/>
              <a:t>Solid single radioisotope of 5mm in length and 0.348 mm diameter, gamma 0.380 </a:t>
            </a:r>
            <a:r>
              <a:rPr lang="en-US" sz="3600" dirty="0" err="1" smtClean="0"/>
              <a:t>Mev</a:t>
            </a:r>
            <a:r>
              <a:rPr lang="en-US" sz="3600" dirty="0" smtClean="0"/>
              <a:t>, </a:t>
            </a:r>
          </a:p>
          <a:p>
            <a:pPr algn="just">
              <a:lnSpc>
                <a:spcPct val="90000"/>
              </a:lnSpc>
            </a:pPr>
            <a:r>
              <a:rPr lang="en-US" sz="3600" dirty="0" smtClean="0"/>
              <a:t>T1/2 =74 Days replacement in 4 months</a:t>
            </a:r>
          </a:p>
          <a:p>
            <a:pPr algn="just">
              <a:lnSpc>
                <a:spcPct val="90000"/>
              </a:lnSpc>
            </a:pPr>
            <a:r>
              <a:rPr lang="en-US" sz="3600" dirty="0" smtClean="0"/>
              <a:t>8 </a:t>
            </a:r>
            <a:r>
              <a:rPr lang="en-US" sz="3600" dirty="0" err="1" smtClean="0"/>
              <a:t>Gy</a:t>
            </a:r>
            <a:r>
              <a:rPr lang="en-US" sz="3600" dirty="0" smtClean="0"/>
              <a:t> Dose per Fraction and One week intervals between the applications.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87042" name="Picture 2" descr="D:\Pictures\Work and power pt . photos\brahy2010\DSC0213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8381999" cy="6023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3D Dose distribution</a:t>
            </a:r>
            <a:endParaRPr lang="en-US" dirty="0"/>
          </a:p>
        </p:txBody>
      </p:sp>
      <p:pic>
        <p:nvPicPr>
          <p:cNvPr id="88071" name="Picture 7" descr="D:\Pictures\Work and power pt . photos\brahy2010\IMG_47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8458199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Prof. Dr. Wilhelm Conrad Roentgen (1845-1923)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219200"/>
            <a:ext cx="4800600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 During treatment</a:t>
            </a:r>
            <a:endParaRPr lang="en-US" dirty="0"/>
          </a:p>
        </p:txBody>
      </p:sp>
      <p:pic>
        <p:nvPicPr>
          <p:cNvPr id="89090" name="Picture 2" descr="D:\Pictures\Work and power pt . photos\brahy2010\DSC0217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091" y="1066800"/>
            <a:ext cx="8706909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2"/>
          </a:xfrm>
        </p:spPr>
        <p:txBody>
          <a:bodyPr>
            <a:noAutofit/>
          </a:bodyPr>
          <a:lstStyle/>
          <a:p>
            <a:r>
              <a:rPr lang="en-US" sz="2400" dirty="0" smtClean="0"/>
              <a:t>Application of Catheter  during treatment  of cervix Cancer </a:t>
            </a:r>
            <a:endParaRPr lang="en-US" sz="2400" dirty="0"/>
          </a:p>
        </p:txBody>
      </p:sp>
      <p:pic>
        <p:nvPicPr>
          <p:cNvPr id="1026" name="Picture 2" descr="C:\Users\msi\Pictures\Work and power pt . photos\brahy2010\IMG_2896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5909" y="832164"/>
            <a:ext cx="8144691" cy="564483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477000" y="3886200"/>
            <a:ext cx="2133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5492" y="685800"/>
            <a:ext cx="8198908" cy="5943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HDR BRACHYTHERAPY MACHINE</a:t>
            </a:r>
            <a:endParaRPr lang="en-US" dirty="0"/>
          </a:p>
        </p:txBody>
      </p:sp>
      <p:pic>
        <p:nvPicPr>
          <p:cNvPr id="20482" name="Picture 2" descr="C:\Documents and Settings\radiationtherapy\Desktop\DOSIMETRY IMAGES\DSC0083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7848601" cy="64008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7D5A-BB14-4ADC-B61E-5C6EC0D6E9B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382000" cy="5257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457200" y="5791200"/>
            <a:ext cx="8077200" cy="9541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Times New Roman" pitchFamily="18" charset="0"/>
              </a:rPr>
              <a:t>New </a:t>
            </a:r>
            <a:r>
              <a:rPr lang="en-US" sz="2800" b="1" dirty="0" err="1">
                <a:latin typeface="Times New Roman" pitchFamily="18" charset="0"/>
              </a:rPr>
              <a:t>Ir</a:t>
            </a:r>
            <a:r>
              <a:rPr lang="en-US" sz="2800" b="1" dirty="0">
                <a:latin typeface="Times New Roman" pitchFamily="18" charset="0"/>
              </a:rPr>
              <a:t> 192 source arrival survey, documentation &amp; T.I. value measurement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7772400" cy="533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295400"/>
            <a:ext cx="6400800" cy="4343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 descr="Image0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609600"/>
            <a:ext cx="6705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/>
          </a:bodyPr>
          <a:lstStyle/>
          <a:p>
            <a:pPr algn="just"/>
            <a:r>
              <a:rPr lang="en-US" sz="4000" dirty="0" smtClean="0"/>
              <a:t>Patient Conventional Simulation</a:t>
            </a:r>
          </a:p>
          <a:p>
            <a:pPr algn="just"/>
            <a:r>
              <a:rPr lang="en-US" sz="4000" dirty="0" smtClean="0"/>
              <a:t>Visualize the tumor area in fluoroscopic device</a:t>
            </a:r>
          </a:p>
          <a:p>
            <a:pPr algn="just"/>
            <a:r>
              <a:rPr lang="en-US" sz="4000" dirty="0" smtClean="0"/>
              <a:t>Put the  field size and center on the patient body or  immobilizing device.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 -60 </a:t>
            </a:r>
            <a:r>
              <a:rPr lang="en-US" dirty="0" err="1" smtClean="0"/>
              <a:t>teletherapy</a:t>
            </a:r>
            <a:r>
              <a:rPr lang="en-US" dirty="0" smtClean="0"/>
              <a:t> machine</a:t>
            </a:r>
            <a:endParaRPr lang="en-US" dirty="0"/>
          </a:p>
        </p:txBody>
      </p:sp>
      <p:pic>
        <p:nvPicPr>
          <p:cNvPr id="176130" name="Picture 2" descr="G:\DCIM\128___12\IMG_482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914400"/>
            <a:ext cx="84582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 console and patient in C T Scan</a:t>
            </a:r>
            <a:endParaRPr lang="en-US" dirty="0"/>
          </a:p>
        </p:txBody>
      </p:sp>
      <p:pic>
        <p:nvPicPr>
          <p:cNvPr id="177154" name="Picture 2" descr="G:\DCIM\128___12\IMG_482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600200"/>
            <a:ext cx="4343400" cy="4800600"/>
          </a:xfrm>
          <a:prstGeom prst="rect">
            <a:avLst/>
          </a:prstGeom>
          <a:noFill/>
        </p:spPr>
      </p:pic>
      <p:pic>
        <p:nvPicPr>
          <p:cNvPr id="5" name="Picture 2" descr="G:\DCIM\128___12\IMG_48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00200"/>
            <a:ext cx="43434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Technologist in Computed radiography</a:t>
            </a:r>
            <a:endParaRPr lang="en-US" dirty="0"/>
          </a:p>
        </p:txBody>
      </p:sp>
      <p:pic>
        <p:nvPicPr>
          <p:cNvPr id="179202" name="Picture 2" descr="G:\DCIM\128___12\IMG_483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5344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D:\ADHIKARY MP\Interaction photos\DSC004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28600"/>
            <a:ext cx="8610600" cy="6324600"/>
          </a:xfrm>
          <a:prstGeom prst="rect">
            <a:avLst/>
          </a:prstGeom>
          <a:noFill/>
        </p:spPr>
      </p:pic>
      <p:graphicFrame>
        <p:nvGraphicFramePr>
          <p:cNvPr id="130049" name="Object 1"/>
          <p:cNvGraphicFramePr>
            <a:graphicFrameLocks noChangeAspect="1"/>
          </p:cNvGraphicFramePr>
          <p:nvPr/>
        </p:nvGraphicFramePr>
        <p:xfrm>
          <a:off x="228600" y="3657600"/>
          <a:ext cx="2895600" cy="2895600"/>
        </p:xfrm>
        <a:graphic>
          <a:graphicData uri="http://schemas.openxmlformats.org/presentationml/2006/ole">
            <p:oleObj spid="_x0000_s130049" name="Photo Editor Photo" r:id="rId5" imgW="20866667" imgH="20580952" progId="">
              <p:embed/>
            </p:oleObj>
          </a:graphicData>
        </a:graphic>
      </p:graphicFrame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4800600"/>
            <a:ext cx="26670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815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6600" dirty="0" smtClean="0"/>
              <a:t>Radiation Protection</a:t>
            </a:r>
          </a:p>
          <a:p>
            <a:pPr algn="ctr">
              <a:buNone/>
            </a:pPr>
            <a:r>
              <a:rPr lang="en-US" sz="6600" dirty="0" smtClean="0"/>
              <a:t>&amp;</a:t>
            </a:r>
          </a:p>
          <a:p>
            <a:pPr algn="ctr">
              <a:buNone/>
            </a:pPr>
            <a:r>
              <a:rPr lang="en-US" sz="6600" dirty="0" smtClean="0"/>
              <a:t> management of radiation sources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534400" cy="5181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0" y="5638800"/>
            <a:ext cx="8915400" cy="954107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Times New Roman" pitchFamily="18" charset="0"/>
              </a:rPr>
              <a:t>Strontium -90, Cs – 137 check sources for </a:t>
            </a:r>
            <a:r>
              <a:rPr lang="en-US" sz="2800" b="1" dirty="0" smtClean="0">
                <a:latin typeface="Times New Roman" pitchFamily="18" charset="0"/>
              </a:rPr>
              <a:t>chambers/survey </a:t>
            </a:r>
            <a:r>
              <a:rPr lang="en-US" sz="2800" b="1" dirty="0">
                <a:latin typeface="Times New Roman" pitchFamily="18" charset="0"/>
              </a:rPr>
              <a:t>meter calibration </a:t>
            </a:r>
            <a:r>
              <a:rPr lang="en-US" sz="2800" b="1" dirty="0" smtClean="0">
                <a:latin typeface="Times New Roman" pitchFamily="18" charset="0"/>
              </a:rPr>
              <a:t>@ </a:t>
            </a:r>
            <a:r>
              <a:rPr lang="en-US" sz="2800" b="1" dirty="0">
                <a:latin typeface="Times New Roman" pitchFamily="18" charset="0"/>
              </a:rPr>
              <a:t>10 cm - 1µSv/hr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286000" y="6172200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Times New Roman" pitchFamily="18" charset="0"/>
              </a:rPr>
              <a:t>TLD Personnel Monitor</a:t>
            </a:r>
            <a:endParaRPr lang="en-US" sz="2000" b="1" dirty="0">
              <a:latin typeface="Times New Roman" pitchFamily="18" charset="0"/>
            </a:endParaRPr>
          </a:p>
        </p:txBody>
      </p:sp>
      <p:pic>
        <p:nvPicPr>
          <p:cNvPr id="71681" name="Picture 1" descr="D:\Pictures\Work and power pt . photos\TLD\IMG_27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04800"/>
            <a:ext cx="7416800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MVC-109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229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533400" y="6324600"/>
            <a:ext cx="838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Times New Roman" pitchFamily="18" charset="0"/>
              </a:rPr>
              <a:t>Pocket Dosimeters, TLDs, Film Badge and Survey Meter</a:t>
            </a:r>
            <a:endParaRPr lang="en-US" sz="20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VC-123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458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1295400" y="6172200"/>
            <a:ext cx="701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Times New Roman" pitchFamily="18" charset="0"/>
              </a:rPr>
              <a:t>Console Area Wall, Beam On, Gantry 90º, 20 MV</a:t>
            </a:r>
            <a:endParaRPr lang="en-US" sz="20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MVC-130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458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057400" y="6400800"/>
            <a:ext cx="5181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Times New Roman" pitchFamily="18" charset="0"/>
              </a:rPr>
              <a:t>Survey, </a:t>
            </a:r>
            <a:r>
              <a:rPr lang="en-US" sz="2400" b="1" dirty="0" err="1">
                <a:latin typeface="Times New Roman" pitchFamily="18" charset="0"/>
              </a:rPr>
              <a:t>Brachytherapy</a:t>
            </a:r>
            <a:r>
              <a:rPr lang="en-US" sz="2400" b="1" dirty="0">
                <a:latin typeface="Times New Roman" pitchFamily="18" charset="0"/>
              </a:rPr>
              <a:t>, Source Active</a:t>
            </a:r>
            <a:endParaRPr lang="en-US" sz="20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MVC-114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153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990600" y="6096000"/>
            <a:ext cx="73914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Times New Roman" pitchFamily="18" charset="0"/>
              </a:rPr>
              <a:t>Long Handle Forceps, Shielded Container, Ir-192</a:t>
            </a:r>
            <a:endParaRPr lang="en-US" sz="20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990600" y="304800"/>
            <a:ext cx="7620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en-GB" sz="3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Deterministic effects in Diagnostic Radiology</a:t>
            </a: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533400" y="2667000"/>
            <a:ext cx="4191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None/>
            </a:pPr>
            <a:r>
              <a:rPr lang="en-GB" sz="2800" b="1"/>
              <a:t>Under extreme conditions,</a:t>
            </a:r>
          </a:p>
          <a:p>
            <a:pPr>
              <a:buClr>
                <a:srgbClr val="A50021"/>
              </a:buClr>
              <a:buSzPct val="75000"/>
              <a:buFont typeface="Monotype Sorts" pitchFamily="2" charset="2"/>
              <a:buNone/>
            </a:pPr>
            <a:r>
              <a:rPr lang="en-GB" sz="2800" b="1"/>
              <a:t>thresholds for severe deterministic effects have been reached.</a:t>
            </a:r>
          </a:p>
        </p:txBody>
      </p:sp>
      <p:graphicFrame>
        <p:nvGraphicFramePr>
          <p:cNvPr id="2050" name="Object 4"/>
          <p:cNvGraphicFramePr>
            <a:graphicFrameLocks/>
          </p:cNvGraphicFramePr>
          <p:nvPr/>
        </p:nvGraphicFramePr>
        <p:xfrm>
          <a:off x="5105400" y="1905000"/>
          <a:ext cx="3276600" cy="4576763"/>
        </p:xfrm>
        <a:graphic>
          <a:graphicData uri="http://schemas.openxmlformats.org/presentationml/2006/ole">
            <p:oleObj spid="_x0000_s51202" name="Image Document" r:id="rId4" imgW="4114800" imgH="54100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363" y="247650"/>
            <a:ext cx="7756525" cy="990600"/>
          </a:xfrm>
        </p:spPr>
        <p:txBody>
          <a:bodyPr lIns="92075" tIns="46038" rIns="92075" bIns="46038" anchor="b"/>
          <a:lstStyle/>
          <a:p>
            <a:pPr eaLnBrk="1" hangingPunct="1">
              <a:defRPr/>
            </a:pPr>
            <a:r>
              <a:rPr lang="en-GB" sz="4000" smtClean="0"/>
              <a:t>Individual accident reports</a:t>
            </a:r>
            <a:endParaRPr lang="fi-FI" sz="4000" b="1" smtClean="0">
              <a:solidFill>
                <a:srgbClr val="0033CC"/>
              </a:solidFill>
            </a:endParaRPr>
          </a:p>
        </p:txBody>
      </p:sp>
      <p:pic>
        <p:nvPicPr>
          <p:cNvPr id="70659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81200"/>
            <a:ext cx="2362200" cy="342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2209800" cy="342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1905000"/>
            <a:ext cx="2209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05600" y="1905000"/>
            <a:ext cx="2438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496175" cy="1143000"/>
          </a:xfrm>
        </p:spPr>
        <p:txBody>
          <a:bodyPr lIns="92075" tIns="46038" rIns="92075" bIns="46038" anchor="b">
            <a:normAutofit fontScale="90000"/>
          </a:bodyPr>
          <a:lstStyle/>
          <a:p>
            <a:pPr eaLnBrk="1" hangingPunct="1">
              <a:defRPr/>
            </a:pPr>
            <a:r>
              <a:rPr lang="en-GB" sz="4000" smtClean="0"/>
              <a:t>Reports on lessons from major accidents</a:t>
            </a:r>
            <a:endParaRPr lang="fi-FI" sz="4000" b="1" smtClean="0">
              <a:solidFill>
                <a:srgbClr val="0033CC"/>
              </a:solidFill>
            </a:endParaRPr>
          </a:p>
        </p:txBody>
      </p:sp>
      <p:pic>
        <p:nvPicPr>
          <p:cNvPr id="69635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86000"/>
            <a:ext cx="2590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2286000"/>
            <a:ext cx="2743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2286000"/>
            <a:ext cx="2590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458200" cy="5638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Physics has contributed a lot in medicine </a:t>
            </a:r>
          </a:p>
          <a:p>
            <a:r>
              <a:rPr lang="en-US" dirty="0" smtClean="0"/>
              <a:t>Electrocardiography</a:t>
            </a:r>
          </a:p>
          <a:p>
            <a:r>
              <a:rPr lang="en-US" dirty="0" smtClean="0"/>
              <a:t>Electroencephalography</a:t>
            </a:r>
          </a:p>
          <a:p>
            <a:r>
              <a:rPr lang="en-US" dirty="0" smtClean="0"/>
              <a:t> Stethoscopes </a:t>
            </a:r>
          </a:p>
          <a:p>
            <a:r>
              <a:rPr lang="en-US" dirty="0" smtClean="0"/>
              <a:t>Electron microscope</a:t>
            </a:r>
          </a:p>
          <a:p>
            <a:r>
              <a:rPr lang="en-US" dirty="0" smtClean="0"/>
              <a:t>ENT equipments</a:t>
            </a:r>
          </a:p>
          <a:p>
            <a:r>
              <a:rPr lang="en-US" dirty="0" smtClean="0"/>
              <a:t>lenses</a:t>
            </a:r>
          </a:p>
          <a:p>
            <a:r>
              <a:rPr lang="en-US" dirty="0" smtClean="0"/>
              <a:t>X-rays, Ultrasound, Magnetic Resonance Imaging</a:t>
            </a:r>
          </a:p>
          <a:p>
            <a:r>
              <a:rPr lang="en-US" dirty="0" smtClean="0"/>
              <a:t>Radiotherapy, </a:t>
            </a:r>
            <a:r>
              <a:rPr lang="en-US" dirty="0" err="1" smtClean="0"/>
              <a:t>nano</a:t>
            </a:r>
            <a:r>
              <a:rPr lang="en-US" dirty="0" smtClean="0"/>
              <a:t>-technology and chemotherapy</a:t>
            </a:r>
          </a:p>
          <a:p>
            <a:r>
              <a:rPr lang="en-US" dirty="0" smtClean="0"/>
              <a:t>Laser therapy and laser surgery </a:t>
            </a:r>
          </a:p>
          <a:p>
            <a:r>
              <a:rPr lang="en-US" dirty="0" smtClean="0"/>
              <a:t>Nuclear-medicine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Management of old source </a:t>
            </a:r>
            <a:endParaRPr lang="en-US" dirty="0"/>
          </a:p>
        </p:txBody>
      </p:sp>
      <p:pic>
        <p:nvPicPr>
          <p:cNvPr id="52226" name="Picture 2" descr="G:\DCIM\128___12\IMG_479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36110" t="18520" r="3280" b="19186"/>
          <a:stretch>
            <a:fillRect/>
          </a:stretch>
        </p:blipFill>
        <p:spPr bwMode="auto">
          <a:xfrm>
            <a:off x="304800" y="533400"/>
            <a:ext cx="8610600" cy="615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Disposed site</a:t>
            </a:r>
            <a:endParaRPr lang="en-US" dirty="0"/>
          </a:p>
        </p:txBody>
      </p:sp>
      <p:pic>
        <p:nvPicPr>
          <p:cNvPr id="53250" name="Picture 2" descr="G:\DCIM\128___12\IMG_479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8534399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935038" y="304800"/>
            <a:ext cx="8208962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en-GB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Accidents with industrial and research irradiators</a:t>
            </a:r>
          </a:p>
        </p:txBody>
      </p:sp>
      <p:pic>
        <p:nvPicPr>
          <p:cNvPr id="71683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425" y="2303463"/>
            <a:ext cx="4495800" cy="304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4343400"/>
            <a:ext cx="3508375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1828800"/>
            <a:ext cx="350996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Academic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831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Biomedical physics as Optional paper  in M.Sc. Program in  Central department of </a:t>
            </a:r>
            <a:r>
              <a:rPr lang="en-US" dirty="0" err="1" smtClean="0"/>
              <a:t>physics,Birendra</a:t>
            </a:r>
            <a:r>
              <a:rPr lang="en-US" dirty="0" smtClean="0"/>
              <a:t> Multiple </a:t>
            </a:r>
            <a:r>
              <a:rPr lang="en-US" dirty="0" err="1" smtClean="0"/>
              <a:t>college,Chitwan,and</a:t>
            </a:r>
            <a:r>
              <a:rPr lang="en-US" dirty="0" smtClean="0"/>
              <a:t> PN campus </a:t>
            </a:r>
            <a:r>
              <a:rPr lang="en-US" dirty="0" err="1" smtClean="0"/>
              <a:t>Pokhara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Thesis on Biomedical Physics are going on in BP </a:t>
            </a:r>
            <a:r>
              <a:rPr lang="en-US" dirty="0" err="1" smtClean="0"/>
              <a:t>Koiral</a:t>
            </a:r>
            <a:r>
              <a:rPr lang="en-US" dirty="0" smtClean="0"/>
              <a:t> Memorial Cancer </a:t>
            </a:r>
            <a:r>
              <a:rPr lang="en-US" dirty="0" err="1" smtClean="0"/>
              <a:t>Hospital,Chitwan,Bir</a:t>
            </a:r>
            <a:r>
              <a:rPr lang="en-US" dirty="0" smtClean="0"/>
              <a:t> </a:t>
            </a:r>
            <a:r>
              <a:rPr lang="en-US" dirty="0" err="1" smtClean="0"/>
              <a:t>Hospital,Bhaktapur</a:t>
            </a:r>
            <a:r>
              <a:rPr lang="en-US" dirty="0" smtClean="0"/>
              <a:t> cancer Center.</a:t>
            </a:r>
          </a:p>
          <a:p>
            <a:pPr algn="just"/>
            <a:r>
              <a:rPr lang="en-US" dirty="0" smtClean="0"/>
              <a:t>Medical physicist are actively involved as Thesis guide.</a:t>
            </a:r>
          </a:p>
          <a:p>
            <a:pPr algn="just"/>
            <a:r>
              <a:rPr lang="en-US" dirty="0" smtClean="0"/>
              <a:t>B.Sc. Medical Imaging program is going on in </a:t>
            </a:r>
            <a:r>
              <a:rPr lang="en-US" dirty="0" err="1" smtClean="0"/>
              <a:t>Chitwan</a:t>
            </a:r>
            <a:r>
              <a:rPr lang="en-US" dirty="0" smtClean="0"/>
              <a:t> Medical College we have been working as Faculty in  the program.</a:t>
            </a:r>
          </a:p>
          <a:p>
            <a:pPr algn="just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B.Sc. Medical Imaging program is going on in TU teaching Hospital Medical Physicist are working as faculty  in  the program.</a:t>
            </a:r>
          </a:p>
          <a:p>
            <a:pPr algn="just"/>
            <a:r>
              <a:rPr lang="en-US" dirty="0" smtClean="0"/>
              <a:t>B.Sc. Medical Imaging program is going on in </a:t>
            </a:r>
            <a:r>
              <a:rPr lang="en-US" dirty="0" err="1" smtClean="0"/>
              <a:t>BPKIHS,Dharan,No</a:t>
            </a:r>
            <a:r>
              <a:rPr lang="en-US" dirty="0" smtClean="0"/>
              <a:t> Medical Physics faculty are working there.</a:t>
            </a:r>
          </a:p>
          <a:p>
            <a:pPr algn="just"/>
            <a:r>
              <a:rPr lang="en-US" dirty="0" err="1" smtClean="0"/>
              <a:t>NAMS,Bir</a:t>
            </a:r>
            <a:r>
              <a:rPr lang="en-US" dirty="0" smtClean="0"/>
              <a:t> hospital is conducting MD Radiotherapy  in collaboration with B P  </a:t>
            </a:r>
            <a:r>
              <a:rPr lang="en-US" dirty="0" err="1" smtClean="0"/>
              <a:t>Kiorala</a:t>
            </a:r>
            <a:r>
              <a:rPr lang="en-US" dirty="0" smtClean="0"/>
              <a:t> Memorial cancer Hospital and Medical Physicist are involved  in as Teaching Faculty.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9395" name="Picture 5" descr="flow02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  <p:sp>
        <p:nvSpPr>
          <p:cNvPr id="59396" name="WordArt 9"/>
          <p:cNvSpPr>
            <a:spLocks noChangeArrowheads="1" noChangeShapeType="1" noTextEdit="1"/>
          </p:cNvSpPr>
          <p:nvPr/>
        </p:nvSpPr>
        <p:spPr bwMode="auto">
          <a:xfrm>
            <a:off x="533400" y="1295400"/>
            <a:ext cx="7772400" cy="40386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</a:bodyPr>
          <a:lstStyle/>
          <a:p>
            <a:pPr algn="ctr"/>
            <a:r>
              <a:rPr lang="en-US" sz="72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Monotype Corsiva"/>
              </a:rPr>
              <a:t>Thank you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8382000" cy="5516563"/>
          </a:xfrm>
        </p:spPr>
        <p:txBody>
          <a:bodyPr/>
          <a:lstStyle/>
          <a:p>
            <a:pPr algn="ctr">
              <a:buNone/>
            </a:pPr>
            <a:r>
              <a:rPr lang="en-US" sz="4000" dirty="0" smtClean="0">
                <a:solidFill>
                  <a:srgbClr val="C00000"/>
                </a:solidFill>
              </a:rPr>
              <a:t>Medical Physicist are mainly involved in</a:t>
            </a:r>
          </a:p>
          <a:p>
            <a:pPr algn="ctr">
              <a:buNone/>
            </a:pPr>
            <a:endParaRPr lang="en-US" sz="4000" dirty="0" smtClean="0"/>
          </a:p>
          <a:p>
            <a:pPr lvl="0"/>
            <a:r>
              <a:rPr lang="en-US" dirty="0" smtClean="0"/>
              <a:t>Radiation oncology.</a:t>
            </a:r>
          </a:p>
          <a:p>
            <a:pPr lvl="0"/>
            <a:r>
              <a:rPr lang="en-US" dirty="0" smtClean="0"/>
              <a:t>Radio diagnosis and Imaging.</a:t>
            </a:r>
          </a:p>
          <a:p>
            <a:pPr lvl="0"/>
            <a:r>
              <a:rPr lang="en-US" dirty="0" smtClean="0"/>
              <a:t>Nuclear medicine (diagnostic and therapeutic).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Oncology Physicist</a:t>
            </a:r>
          </a:p>
          <a:p>
            <a:r>
              <a:rPr lang="en-US" dirty="0" smtClean="0"/>
              <a:t>Diagnostic Physicist</a:t>
            </a:r>
          </a:p>
          <a:p>
            <a:r>
              <a:rPr lang="en-US" dirty="0" smtClean="0"/>
              <a:t>Radiation safety officer</a:t>
            </a:r>
          </a:p>
          <a:p>
            <a:r>
              <a:rPr lang="en-US" dirty="0" smtClean="0"/>
              <a:t>Academician &amp;researcher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954</Words>
  <Application>Microsoft Office PowerPoint</Application>
  <PresentationFormat>On-screen Show (4:3)</PresentationFormat>
  <Paragraphs>187</Paragraphs>
  <Slides>75</Slides>
  <Notes>8</Notes>
  <HiddenSlides>0</HiddenSlides>
  <MMClips>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Office Theme</vt:lpstr>
      <vt:lpstr>Photo Editor Photo</vt:lpstr>
      <vt:lpstr>Bitmap Image</vt:lpstr>
      <vt:lpstr>Image Document</vt:lpstr>
      <vt:lpstr>Status of Medical Physics Service and Education in Nepal</vt:lpstr>
      <vt:lpstr> Marie Curie (1867-1934)</vt:lpstr>
      <vt:lpstr>Marie and Pierre Curie</vt:lpstr>
      <vt:lpstr>Antoine Henri Becquerel(1852-1908)</vt:lpstr>
      <vt:lpstr>Prof. Dr. Wilhelm Conrad Roentgen (1845-1923)</vt:lpstr>
      <vt:lpstr>Slide 6</vt:lpstr>
      <vt:lpstr>Introduction</vt:lpstr>
      <vt:lpstr>Slide 8</vt:lpstr>
      <vt:lpstr>Responsibilities</vt:lpstr>
      <vt:lpstr>Radiation in medicine, timeline</vt:lpstr>
      <vt:lpstr>Slide 11</vt:lpstr>
      <vt:lpstr>B.P. Koirala memorial Cancer Hospital, Bharatpur</vt:lpstr>
      <vt:lpstr>Human Resources</vt:lpstr>
      <vt:lpstr>Bhakatpur Cancer Care Center</vt:lpstr>
      <vt:lpstr>National Academy of Medical Sciences, Bir Hospital, Kathmandu</vt:lpstr>
      <vt:lpstr>Manipal Medical College, Pokhara</vt:lpstr>
      <vt:lpstr>Slide 17</vt:lpstr>
      <vt:lpstr>Slide 18</vt:lpstr>
      <vt:lpstr>Treatment planning in Eclipse System</vt:lpstr>
      <vt:lpstr>Slide 20</vt:lpstr>
      <vt:lpstr>Slide 21</vt:lpstr>
      <vt:lpstr>Slide 22</vt:lpstr>
      <vt:lpstr>Slide 23</vt:lpstr>
      <vt:lpstr>Slide 24</vt:lpstr>
      <vt:lpstr>Field Setup</vt:lpstr>
      <vt:lpstr>Beams Eye View and Sparing of lens, Brain stem, and retina in AP Field</vt:lpstr>
      <vt:lpstr>Slide 27</vt:lpstr>
      <vt:lpstr>Slide 28</vt:lpstr>
      <vt:lpstr>Treatment</vt:lpstr>
      <vt:lpstr>Various Components of Linear Accelerator</vt:lpstr>
      <vt:lpstr>Positioning in Intensity Modulated Radiotherapy (IMRT) v</vt:lpstr>
      <vt:lpstr>IMRT treatment window  in  control console v</vt:lpstr>
      <vt:lpstr>Mismatch of DRR and Set up</vt:lpstr>
      <vt:lpstr>DRR and mismatch check</vt:lpstr>
      <vt:lpstr>PT. Setup 2300 CD Electron, G90 couch 270</vt:lpstr>
      <vt:lpstr>Slide 36</vt:lpstr>
      <vt:lpstr>DOSE 1 ELECTROMETER</vt:lpstr>
      <vt:lpstr>Slide 38</vt:lpstr>
      <vt:lpstr>Slide 39</vt:lpstr>
      <vt:lpstr>100 MU reading Data</vt:lpstr>
      <vt:lpstr>Collection of 6MV and 20 MV Photon  data with the help of Blue phantom</vt:lpstr>
      <vt:lpstr>Slide 42</vt:lpstr>
      <vt:lpstr>Blue phantom v</vt:lpstr>
      <vt:lpstr>Percent Depth Dose Measurement</vt:lpstr>
      <vt:lpstr>Slide 45</vt:lpstr>
      <vt:lpstr>Slide 46</vt:lpstr>
      <vt:lpstr>Brachytherapy</vt:lpstr>
      <vt:lpstr>Planning</vt:lpstr>
      <vt:lpstr>3D Dose distribution</vt:lpstr>
      <vt:lpstr>Visual During treatment</vt:lpstr>
      <vt:lpstr>Application of Catheter  during treatment  of cervix Cancer </vt:lpstr>
      <vt:lpstr>Slide 52</vt:lpstr>
      <vt:lpstr>HDR BRACHYTHERAPY MACHINE</vt:lpstr>
      <vt:lpstr>Slide 54</vt:lpstr>
      <vt:lpstr>Simulator</vt:lpstr>
      <vt:lpstr>Slide 56</vt:lpstr>
      <vt:lpstr>Co -60 teletherapy machine</vt:lpstr>
      <vt:lpstr>Control console and patient in C T Scan</vt:lpstr>
      <vt:lpstr>Technologist in Computed radiography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Individual accident reports</vt:lpstr>
      <vt:lpstr>Reports on lessons from major accidents</vt:lpstr>
      <vt:lpstr>Management of old source </vt:lpstr>
      <vt:lpstr>Disposed site</vt:lpstr>
      <vt:lpstr>Slide 72</vt:lpstr>
      <vt:lpstr>Academic activities</vt:lpstr>
      <vt:lpstr>Slide 74</vt:lpstr>
      <vt:lpstr>Slide 75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and responsibilities of Medical Physicist</dc:title>
  <dc:creator>msi</dc:creator>
  <cp:lastModifiedBy>msi</cp:lastModifiedBy>
  <cp:revision>114</cp:revision>
  <dcterms:created xsi:type="dcterms:W3CDTF">2006-08-16T00:00:00Z</dcterms:created>
  <dcterms:modified xsi:type="dcterms:W3CDTF">2014-07-28T09:00:04Z</dcterms:modified>
</cp:coreProperties>
</file>